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sldIdLst>
    <p:sldId id="269" r:id="rId2"/>
    <p:sldId id="258" r:id="rId3"/>
    <p:sldId id="271" r:id="rId4"/>
    <p:sldId id="292" r:id="rId5"/>
    <p:sldId id="333" r:id="rId6"/>
    <p:sldId id="329" r:id="rId7"/>
    <p:sldId id="272" r:id="rId8"/>
    <p:sldId id="301" r:id="rId9"/>
    <p:sldId id="275" r:id="rId10"/>
    <p:sldId id="295" r:id="rId11"/>
    <p:sldId id="309" r:id="rId12"/>
    <p:sldId id="279" r:id="rId13"/>
    <p:sldId id="316" r:id="rId14"/>
    <p:sldId id="323" r:id="rId15"/>
    <p:sldId id="315" r:id="rId16"/>
    <p:sldId id="293" r:id="rId17"/>
    <p:sldId id="324" r:id="rId18"/>
    <p:sldId id="319" r:id="rId19"/>
    <p:sldId id="325" r:id="rId20"/>
    <p:sldId id="336" r:id="rId21"/>
    <p:sldId id="331" r:id="rId22"/>
    <p:sldId id="294" r:id="rId23"/>
    <p:sldId id="334" r:id="rId24"/>
    <p:sldId id="270" r:id="rId25"/>
    <p:sldId id="326" r:id="rId26"/>
    <p:sldId id="282" r:id="rId27"/>
    <p:sldId id="310" r:id="rId28"/>
    <p:sldId id="330" r:id="rId29"/>
    <p:sldId id="327" r:id="rId30"/>
    <p:sldId id="291" r:id="rId31"/>
    <p:sldId id="288" r:id="rId32"/>
    <p:sldId id="313" r:id="rId33"/>
    <p:sldId id="314" r:id="rId34"/>
    <p:sldId id="264" r:id="rId35"/>
    <p:sldId id="265" r:id="rId36"/>
    <p:sldId id="266" r:id="rId37"/>
    <p:sldId id="320" r:id="rId38"/>
    <p:sldId id="267" r:id="rId39"/>
    <p:sldId id="284" r:id="rId40"/>
    <p:sldId id="262" r:id="rId41"/>
    <p:sldId id="276" r:id="rId42"/>
    <p:sldId id="308" r:id="rId43"/>
    <p:sldId id="306" r:id="rId44"/>
    <p:sldId id="277" r:id="rId45"/>
    <p:sldId id="302" r:id="rId46"/>
    <p:sldId id="283" r:id="rId47"/>
    <p:sldId id="290" r:id="rId48"/>
    <p:sldId id="321" r:id="rId49"/>
    <p:sldId id="307" r:id="rId50"/>
    <p:sldId id="305" r:id="rId51"/>
    <p:sldId id="278" r:id="rId52"/>
    <p:sldId id="335" r:id="rId53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3300"/>
    <a:srgbClr val="FF9900"/>
    <a:srgbClr val="800080"/>
    <a:srgbClr val="FFFFFF"/>
    <a:srgbClr val="3399FF"/>
    <a:srgbClr val="009999"/>
    <a:srgbClr val="CCCC00"/>
    <a:srgbClr val="7777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1455" autoAdjust="0"/>
  </p:normalViewPr>
  <p:slideViewPr>
    <p:cSldViewPr>
      <p:cViewPr varScale="1">
        <p:scale>
          <a:sx n="74" d="100"/>
          <a:sy n="74" d="100"/>
        </p:scale>
        <p:origin x="23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133a4eddbefe71b2" providerId="LiveId" clId="{A99238D8-5DC3-43DE-B9EE-B1AA1F50A8A3}"/>
    <pc:docChg chg="undo custSel addSld delSld modSld sldOrd">
      <pc:chgData name=" " userId="133a4eddbefe71b2" providerId="LiveId" clId="{A99238D8-5DC3-43DE-B9EE-B1AA1F50A8A3}" dt="2021-10-07T08:08:17.339" v="176"/>
      <pc:docMkLst>
        <pc:docMk/>
      </pc:docMkLst>
      <pc:sldChg chg="addSp delSp modSp mod modAnim">
        <pc:chgData name=" " userId="133a4eddbefe71b2" providerId="LiveId" clId="{A99238D8-5DC3-43DE-B9EE-B1AA1F50A8A3}" dt="2021-10-07T07:49:35.024" v="15" actId="478"/>
        <pc:sldMkLst>
          <pc:docMk/>
          <pc:sldMk cId="0" sldId="270"/>
        </pc:sldMkLst>
        <pc:spChg chg="mod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7" creationId="{00000000-0000-0000-0000-000000000000}"/>
          </ac:spMkLst>
        </pc:spChg>
        <pc:spChg chg="mod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13" creationId="{00000000-0000-0000-0000-000000000000}"/>
          </ac:spMkLst>
        </pc:spChg>
        <pc:spChg chg="mod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14" creationId="{00000000-0000-0000-0000-000000000000}"/>
          </ac:spMkLst>
        </pc:spChg>
        <pc:spChg chg="mod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15" creationId="{00000000-0000-0000-0000-000000000000}"/>
          </ac:spMkLst>
        </pc:spChg>
        <pc:spChg chg="mod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16" creationId="{00000000-0000-0000-0000-000000000000}"/>
          </ac:spMkLst>
        </pc:spChg>
        <pc:spChg chg="mod topLvl">
          <ac:chgData name=" " userId="133a4eddbefe71b2" providerId="LiveId" clId="{A99238D8-5DC3-43DE-B9EE-B1AA1F50A8A3}" dt="2021-10-07T07:49:30.722" v="13" actId="165"/>
          <ac:spMkLst>
            <pc:docMk/>
            <pc:sldMk cId="0" sldId="270"/>
            <ac:spMk id="5123" creationId="{00000000-0000-0000-0000-000000000000}"/>
          </ac:spMkLst>
        </pc:spChg>
        <pc:grpChg chg="mod">
          <ac:chgData name=" " userId="133a4eddbefe71b2" providerId="LiveId" clId="{A99238D8-5DC3-43DE-B9EE-B1AA1F50A8A3}" dt="2021-10-07T07:49:30.722" v="13" actId="165"/>
          <ac:grpSpMkLst>
            <pc:docMk/>
            <pc:sldMk cId="0" sldId="270"/>
            <ac:grpSpMk id="8" creationId="{00000000-0000-0000-0000-000000000000}"/>
          </ac:grpSpMkLst>
        </pc:grpChg>
        <pc:grpChg chg="mod topLvl">
          <ac:chgData name=" " userId="133a4eddbefe71b2" providerId="LiveId" clId="{A99238D8-5DC3-43DE-B9EE-B1AA1F50A8A3}" dt="2021-10-07T07:49:30.722" v="13" actId="165"/>
          <ac:grpSpMkLst>
            <pc:docMk/>
            <pc:sldMk cId="0" sldId="270"/>
            <ac:grpSpMk id="11" creationId="{00000000-0000-0000-0000-000000000000}"/>
          </ac:grpSpMkLst>
        </pc:grpChg>
        <pc:grpChg chg="mod">
          <ac:chgData name=" " userId="133a4eddbefe71b2" providerId="LiveId" clId="{A99238D8-5DC3-43DE-B9EE-B1AA1F50A8A3}" dt="2021-10-07T07:49:30.722" v="13" actId="165"/>
          <ac:grpSpMkLst>
            <pc:docMk/>
            <pc:sldMk cId="0" sldId="270"/>
            <ac:grpSpMk id="12" creationId="{00000000-0000-0000-0000-000000000000}"/>
          </ac:grpSpMkLst>
        </pc:grpChg>
        <pc:grpChg chg="add del mod topLvl">
          <ac:chgData name=" " userId="133a4eddbefe71b2" providerId="LiveId" clId="{A99238D8-5DC3-43DE-B9EE-B1AA1F50A8A3}" dt="2021-10-07T07:49:35.024" v="15" actId="478"/>
          <ac:grpSpMkLst>
            <pc:docMk/>
            <pc:sldMk cId="0" sldId="270"/>
            <ac:grpSpMk id="17" creationId="{00000000-0000-0000-0000-000000000000}"/>
          </ac:grpSpMkLst>
        </pc:grpChg>
        <pc:grpChg chg="del mod">
          <ac:chgData name=" " userId="133a4eddbefe71b2" providerId="LiveId" clId="{A99238D8-5DC3-43DE-B9EE-B1AA1F50A8A3}" dt="2021-10-07T07:49:30.722" v="13" actId="165"/>
          <ac:grpSpMkLst>
            <pc:docMk/>
            <pc:sldMk cId="0" sldId="270"/>
            <ac:grpSpMk id="30" creationId="{00000000-0000-0000-0000-000000000000}"/>
          </ac:grpSpMkLst>
        </pc:grpChg>
        <pc:picChg chg="mod">
          <ac:chgData name=" " userId="133a4eddbefe71b2" providerId="LiveId" clId="{A99238D8-5DC3-43DE-B9EE-B1AA1F50A8A3}" dt="2021-10-07T07:49:30.722" v="13" actId="165"/>
          <ac:picMkLst>
            <pc:docMk/>
            <pc:sldMk cId="0" sldId="270"/>
            <ac:picMk id="6" creationId="{00000000-0000-0000-0000-000000000000}"/>
          </ac:picMkLst>
        </pc:picChg>
        <pc:picChg chg="add mod">
          <ac:chgData name=" " userId="133a4eddbefe71b2" providerId="LiveId" clId="{A99238D8-5DC3-43DE-B9EE-B1AA1F50A8A3}" dt="2021-10-07T07:49:30.722" v="13" actId="165"/>
          <ac:picMkLst>
            <pc:docMk/>
            <pc:sldMk cId="0" sldId="270"/>
            <ac:picMk id="21" creationId="{BEC715F1-8BD9-4D80-9A87-468C2A0E9A9B}"/>
          </ac:picMkLst>
        </pc:picChg>
        <pc:picChg chg="mod">
          <ac:chgData name=" " userId="133a4eddbefe71b2" providerId="LiveId" clId="{A99238D8-5DC3-43DE-B9EE-B1AA1F50A8A3}" dt="2021-10-07T07:49:30.722" v="13" actId="165"/>
          <ac:picMkLst>
            <pc:docMk/>
            <pc:sldMk cId="0" sldId="270"/>
            <ac:picMk id="22" creationId="{00000000-0000-0000-0000-000000000000}"/>
          </ac:picMkLst>
        </pc:picChg>
        <pc:picChg chg="mod">
          <ac:chgData name=" " userId="133a4eddbefe71b2" providerId="LiveId" clId="{A99238D8-5DC3-43DE-B9EE-B1AA1F50A8A3}" dt="2021-10-07T07:49:30.722" v="13" actId="165"/>
          <ac:picMkLst>
            <pc:docMk/>
            <pc:sldMk cId="0" sldId="270"/>
            <ac:picMk id="2054" creationId="{00000000-0000-0000-0000-000000000000}"/>
          </ac:picMkLst>
        </pc:picChg>
      </pc:sldChg>
      <pc:sldChg chg="addSp delSp modSp mod delAnim modAnim">
        <pc:chgData name=" " userId="133a4eddbefe71b2" providerId="LiveId" clId="{A99238D8-5DC3-43DE-B9EE-B1AA1F50A8A3}" dt="2021-10-07T08:07:13.951" v="173"/>
        <pc:sldMkLst>
          <pc:docMk/>
          <pc:sldMk cId="0" sldId="292"/>
        </pc:sldMkLst>
        <pc:spChg chg="add del mod ord">
          <ac:chgData name=" " userId="133a4eddbefe71b2" providerId="LiveId" clId="{A99238D8-5DC3-43DE-B9EE-B1AA1F50A8A3}" dt="2021-10-07T08:02:57.889" v="149" actId="11529"/>
          <ac:spMkLst>
            <pc:docMk/>
            <pc:sldMk cId="0" sldId="292"/>
            <ac:spMk id="4" creationId="{B9DAF87F-1B6D-4E57-AB39-7BF273B74D46}"/>
          </ac:spMkLst>
        </pc:spChg>
        <pc:spChg chg="add mod ord">
          <ac:chgData name=" " userId="133a4eddbefe71b2" providerId="LiveId" clId="{A99238D8-5DC3-43DE-B9EE-B1AA1F50A8A3}" dt="2021-10-07T08:03:34.590" v="155" actId="164"/>
          <ac:spMkLst>
            <pc:docMk/>
            <pc:sldMk cId="0" sldId="292"/>
            <ac:spMk id="9" creationId="{026175E9-4236-4489-A50B-1358132DAE6B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23" creationId="{00000000-0000-0000-0000-000000000000}"/>
          </ac:spMkLst>
        </pc:spChg>
        <pc:spChg chg="mod">
          <ac:chgData name=" " userId="133a4eddbefe71b2" providerId="LiveId" clId="{A99238D8-5DC3-43DE-B9EE-B1AA1F50A8A3}" dt="2021-10-07T07:49:51.486" v="16"/>
          <ac:spMkLst>
            <pc:docMk/>
            <pc:sldMk cId="0" sldId="292"/>
            <ac:spMk id="26" creationId="{46D5B928-2F0F-4FE1-95EC-C3A6E9B5CD62}"/>
          </ac:spMkLst>
        </pc:spChg>
        <pc:spChg chg="del mod">
          <ac:chgData name=" " userId="133a4eddbefe71b2" providerId="LiveId" clId="{A99238D8-5DC3-43DE-B9EE-B1AA1F50A8A3}" dt="2021-10-07T07:51:46.590" v="32" actId="478"/>
          <ac:spMkLst>
            <pc:docMk/>
            <pc:sldMk cId="0" sldId="292"/>
            <ac:spMk id="27" creationId="{00000000-0000-0000-0000-000000000000}"/>
          </ac:spMkLst>
        </pc:spChg>
        <pc:spChg chg="mod">
          <ac:chgData name=" " userId="133a4eddbefe71b2" providerId="LiveId" clId="{A99238D8-5DC3-43DE-B9EE-B1AA1F50A8A3}" dt="2021-10-07T07:49:51.486" v="16"/>
          <ac:spMkLst>
            <pc:docMk/>
            <pc:sldMk cId="0" sldId="292"/>
            <ac:spMk id="28" creationId="{59A612EF-4204-4751-894E-6C7D1AE10FE4}"/>
          </ac:spMkLst>
        </pc:spChg>
        <pc:spChg chg="mod">
          <ac:chgData name=" " userId="133a4eddbefe71b2" providerId="LiveId" clId="{A99238D8-5DC3-43DE-B9EE-B1AA1F50A8A3}" dt="2021-10-07T07:49:51.486" v="16"/>
          <ac:spMkLst>
            <pc:docMk/>
            <pc:sldMk cId="0" sldId="292"/>
            <ac:spMk id="29" creationId="{6669B961-7EE5-418F-9878-03F30F8C0245}"/>
          </ac:spMkLst>
        </pc:spChg>
        <pc:spChg chg="mod">
          <ac:chgData name=" " userId="133a4eddbefe71b2" providerId="LiveId" clId="{A99238D8-5DC3-43DE-B9EE-B1AA1F50A8A3}" dt="2021-10-07T08:00:04.859" v="96" actId="1035"/>
          <ac:spMkLst>
            <pc:docMk/>
            <pc:sldMk cId="0" sldId="292"/>
            <ac:spMk id="34" creationId="{B34C1FE9-4515-432B-91FB-1053E2DFD099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36" creationId="{B6645F8E-D011-42CF-8CFA-2C19CF951C8F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38" creationId="{1765124C-6AA4-48DD-BCDA-1136E744CE2C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39" creationId="{AFF088FD-F6D5-4460-9A8B-0E3256BC57C0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40" creationId="{81BBAE5C-32DB-4C9A-9E4D-73D6E3B2CC11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41" creationId="{EE4C2C9D-F1D3-4EF3-9392-159FD771A47C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42" creationId="{00000000-0000-0000-0000-000000000000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43" creationId="{C4CF4122-8099-4EF3-8157-C0E2CCEAD9AB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44" creationId="{00000000-0000-0000-0000-000000000000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45" creationId="{00000000-0000-0000-0000-000000000000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46" creationId="{00000000-0000-0000-0000-000000000000}"/>
          </ac:spMkLst>
        </pc:spChg>
        <pc:spChg chg="mod">
          <ac:chgData name=" " userId="133a4eddbefe71b2" providerId="LiveId" clId="{A99238D8-5DC3-43DE-B9EE-B1AA1F50A8A3}" dt="2021-10-07T07:51:13.270" v="26" actId="164"/>
          <ac:spMkLst>
            <pc:docMk/>
            <pc:sldMk cId="0" sldId="292"/>
            <ac:spMk id="47" creationId="{00000000-0000-0000-0000-000000000000}"/>
          </ac:spMkLst>
        </pc:spChg>
        <pc:spChg chg="mod">
          <ac:chgData name=" " userId="133a4eddbefe71b2" providerId="LiveId" clId="{A99238D8-5DC3-43DE-B9EE-B1AA1F50A8A3}" dt="2021-10-07T07:56:54.819" v="53"/>
          <ac:spMkLst>
            <pc:docMk/>
            <pc:sldMk cId="0" sldId="292"/>
            <ac:spMk id="48" creationId="{A27CEECD-F751-4088-A6C9-B66DA7F063D2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49" creationId="{FBE25395-47D8-49B0-B6BA-C0EBE63F97CE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0" creationId="{880E5302-C1F8-4618-9A9F-6BE7C6225E06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1" creationId="{AB6B8900-948C-4B51-856B-2B8FFB3F490A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2" creationId="{9B235DCA-9467-41FD-A062-52F0B9227680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3" creationId="{0D9DF4B3-CD7E-46C3-B57C-7487C8E6333B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4" creationId="{2AF7D51F-CEC2-489E-B93B-7C7187830215}"/>
          </ac:spMkLst>
        </pc:spChg>
        <pc:spChg chg="add mod">
          <ac:chgData name=" " userId="133a4eddbefe71b2" providerId="LiveId" clId="{A99238D8-5DC3-43DE-B9EE-B1AA1F50A8A3}" dt="2021-10-07T08:03:08.645" v="150" actId="164"/>
          <ac:spMkLst>
            <pc:docMk/>
            <pc:sldMk cId="0" sldId="292"/>
            <ac:spMk id="55" creationId="{98EFABD2-36B3-482C-88AB-D53303ACE879}"/>
          </ac:spMkLst>
        </pc:spChg>
        <pc:spChg chg="del">
          <ac:chgData name=" " userId="133a4eddbefe71b2" providerId="LiveId" clId="{A99238D8-5DC3-43DE-B9EE-B1AA1F50A8A3}" dt="2021-10-07T07:50:57.992" v="25" actId="478"/>
          <ac:spMkLst>
            <pc:docMk/>
            <pc:sldMk cId="0" sldId="292"/>
            <ac:spMk id="56" creationId="{00000000-0000-0000-0000-000000000000}"/>
          </ac:spMkLst>
        </pc:spChg>
        <pc:spChg chg="mod">
          <ac:chgData name=" " userId="133a4eddbefe71b2" providerId="LiveId" clId="{A99238D8-5DC3-43DE-B9EE-B1AA1F50A8A3}" dt="2021-10-07T08:04:39.918" v="163"/>
          <ac:spMkLst>
            <pc:docMk/>
            <pc:sldMk cId="0" sldId="292"/>
            <ac:spMk id="58" creationId="{A88538FC-F4DD-4A43-A0EE-D8B0F7383528}"/>
          </ac:spMkLst>
        </pc:spChg>
        <pc:spChg chg="mod">
          <ac:chgData name=" " userId="133a4eddbefe71b2" providerId="LiveId" clId="{A99238D8-5DC3-43DE-B9EE-B1AA1F50A8A3}" dt="2021-10-07T08:06:23.234" v="168"/>
          <ac:spMkLst>
            <pc:docMk/>
            <pc:sldMk cId="0" sldId="292"/>
            <ac:spMk id="61" creationId="{FA57F817-A8F5-452B-A21A-374C7850B915}"/>
          </ac:spMkLst>
        </pc:spChg>
        <pc:grpChg chg="add del mod">
          <ac:chgData name=" " userId="133a4eddbefe71b2" providerId="LiveId" clId="{A99238D8-5DC3-43DE-B9EE-B1AA1F50A8A3}" dt="2021-10-07T07:51:47.926" v="33" actId="478"/>
          <ac:grpSpMkLst>
            <pc:docMk/>
            <pc:sldMk cId="0" sldId="292"/>
            <ac:grpSpMk id="3" creationId="{3E739134-B35E-4020-AD71-6F74FE5C2CEF}"/>
          </ac:grpSpMkLst>
        </pc:grpChg>
        <pc:grpChg chg="add del mod">
          <ac:chgData name=" " userId="133a4eddbefe71b2" providerId="LiveId" clId="{A99238D8-5DC3-43DE-B9EE-B1AA1F50A8A3}" dt="2021-10-07T08:02:53.292" v="142" actId="164"/>
          <ac:grpSpMkLst>
            <pc:docMk/>
            <pc:sldMk cId="0" sldId="292"/>
            <ac:grpSpMk id="5" creationId="{B785289C-1E95-4EDD-AE4C-250D761CEA85}"/>
          </ac:grpSpMkLst>
        </pc:grpChg>
        <pc:grpChg chg="add mod">
          <ac:chgData name=" " userId="133a4eddbefe71b2" providerId="LiveId" clId="{A99238D8-5DC3-43DE-B9EE-B1AA1F50A8A3}" dt="2021-10-07T08:03:34.590" v="155" actId="164"/>
          <ac:grpSpMkLst>
            <pc:docMk/>
            <pc:sldMk cId="0" sldId="292"/>
            <ac:grpSpMk id="7" creationId="{8F012077-7F56-4A45-B2FD-731DBCADA4F3}"/>
          </ac:grpSpMkLst>
        </pc:grpChg>
        <pc:grpChg chg="add del mod">
          <ac:chgData name=" " userId="133a4eddbefe71b2" providerId="LiveId" clId="{A99238D8-5DC3-43DE-B9EE-B1AA1F50A8A3}" dt="2021-10-07T08:03:38.881" v="157" actId="478"/>
          <ac:grpSpMkLst>
            <pc:docMk/>
            <pc:sldMk cId="0" sldId="292"/>
            <ac:grpSpMk id="11" creationId="{0C321881-E69D-4D2F-A54D-CBAAB6CA96A8}"/>
          </ac:grpSpMkLst>
        </pc:grpChg>
        <pc:grpChg chg="add mod">
          <ac:chgData name=" " userId="133a4eddbefe71b2" providerId="LiveId" clId="{A99238D8-5DC3-43DE-B9EE-B1AA1F50A8A3}" dt="2021-10-07T08:02:00.452" v="129" actId="1036"/>
          <ac:grpSpMkLst>
            <pc:docMk/>
            <pc:sldMk cId="0" sldId="292"/>
            <ac:grpSpMk id="24" creationId="{B54D6027-4DAC-450F-B1B3-805888B53CB5}"/>
          </ac:grpSpMkLst>
        </pc:grpChg>
        <pc:grpChg chg="mod">
          <ac:chgData name=" " userId="133a4eddbefe71b2" providerId="LiveId" clId="{A99238D8-5DC3-43DE-B9EE-B1AA1F50A8A3}" dt="2021-10-07T07:49:51.486" v="16"/>
          <ac:grpSpMkLst>
            <pc:docMk/>
            <pc:sldMk cId="0" sldId="292"/>
            <ac:grpSpMk id="25" creationId="{7D5C146C-F9F8-4671-A003-0DB258114CF5}"/>
          </ac:grpSpMkLst>
        </pc:grpChg>
        <pc:grpChg chg="add del mod">
          <ac:chgData name=" " userId="133a4eddbefe71b2" providerId="LiveId" clId="{A99238D8-5DC3-43DE-B9EE-B1AA1F50A8A3}" dt="2021-10-07T08:01:51.591" v="124" actId="478"/>
          <ac:grpSpMkLst>
            <pc:docMk/>
            <pc:sldMk cId="0" sldId="292"/>
            <ac:grpSpMk id="33" creationId="{270FEFC3-5194-4F11-A6BA-E1DF49F71615}"/>
          </ac:grpSpMkLst>
        </pc:grpChg>
        <pc:grpChg chg="mod">
          <ac:chgData name=" " userId="133a4eddbefe71b2" providerId="LiveId" clId="{A99238D8-5DC3-43DE-B9EE-B1AA1F50A8A3}" dt="2021-10-07T07:56:54.819" v="53"/>
          <ac:grpSpMkLst>
            <pc:docMk/>
            <pc:sldMk cId="0" sldId="292"/>
            <ac:grpSpMk id="35" creationId="{225ECD44-4B78-45DA-8455-2AF77DB96D44}"/>
          </ac:grpSpMkLst>
        </pc:grpChg>
        <pc:grpChg chg="add mod">
          <ac:chgData name=" " userId="133a4eddbefe71b2" providerId="LiveId" clId="{A99238D8-5DC3-43DE-B9EE-B1AA1F50A8A3}" dt="2021-10-07T08:04:39.918" v="163"/>
          <ac:grpSpMkLst>
            <pc:docMk/>
            <pc:sldMk cId="0" sldId="292"/>
            <ac:grpSpMk id="57" creationId="{521CABD4-8467-4258-867A-2D2D78C0983B}"/>
          </ac:grpSpMkLst>
        </pc:grpChg>
        <pc:grpChg chg="add del mod">
          <ac:chgData name=" " userId="133a4eddbefe71b2" providerId="LiveId" clId="{A99238D8-5DC3-43DE-B9EE-B1AA1F50A8A3}" dt="2021-10-07T08:06:44.936" v="169" actId="478"/>
          <ac:grpSpMkLst>
            <pc:docMk/>
            <pc:sldMk cId="0" sldId="292"/>
            <ac:grpSpMk id="60" creationId="{61F36C74-A14A-4DCB-94BF-E442035DEF74}"/>
          </ac:grpSpMkLst>
        </pc:grpChg>
        <pc:grpChg chg="del mod">
          <ac:chgData name=" " userId="133a4eddbefe71b2" providerId="LiveId" clId="{A99238D8-5DC3-43DE-B9EE-B1AA1F50A8A3}" dt="2021-10-07T08:04:38.287" v="162" actId="478"/>
          <ac:grpSpMkLst>
            <pc:docMk/>
            <pc:sldMk cId="0" sldId="292"/>
            <ac:grpSpMk id="91" creationId="{00000000-0000-0000-0000-000000000000}"/>
          </ac:grpSpMkLst>
        </pc:grpChg>
        <pc:picChg chg="mod">
          <ac:chgData name=" " userId="133a4eddbefe71b2" providerId="LiveId" clId="{A99238D8-5DC3-43DE-B9EE-B1AA1F50A8A3}" dt="2021-10-07T07:49:51.486" v="16"/>
          <ac:picMkLst>
            <pc:docMk/>
            <pc:sldMk cId="0" sldId="292"/>
            <ac:picMk id="30" creationId="{A6B01257-1150-4729-BA18-B2DACEEF0458}"/>
          </ac:picMkLst>
        </pc:picChg>
        <pc:picChg chg="mod">
          <ac:chgData name=" " userId="133a4eddbefe71b2" providerId="LiveId" clId="{A99238D8-5DC3-43DE-B9EE-B1AA1F50A8A3}" dt="2021-10-07T07:49:51.486" v="16"/>
          <ac:picMkLst>
            <pc:docMk/>
            <pc:sldMk cId="0" sldId="292"/>
            <ac:picMk id="31" creationId="{51C183A2-1FA3-4204-974A-2A4775D41CFB}"/>
          </ac:picMkLst>
        </pc:picChg>
        <pc:picChg chg="mod">
          <ac:chgData name=" " userId="133a4eddbefe71b2" providerId="LiveId" clId="{A99238D8-5DC3-43DE-B9EE-B1AA1F50A8A3}" dt="2021-10-07T07:49:51.486" v="16"/>
          <ac:picMkLst>
            <pc:docMk/>
            <pc:sldMk cId="0" sldId="292"/>
            <ac:picMk id="32" creationId="{A562093E-C379-409E-96C5-99D7128993D7}"/>
          </ac:picMkLst>
        </pc:picChg>
        <pc:picChg chg="del">
          <ac:chgData name=" " userId="133a4eddbefe71b2" providerId="LiveId" clId="{A99238D8-5DC3-43DE-B9EE-B1AA1F50A8A3}" dt="2021-10-07T07:50:51.006" v="22" actId="478"/>
          <ac:picMkLst>
            <pc:docMk/>
            <pc:sldMk cId="0" sldId="292"/>
            <ac:picMk id="37" creationId="{00000000-0000-0000-0000-000000000000}"/>
          </ac:picMkLst>
        </pc:picChg>
        <pc:cxnChg chg="mod">
          <ac:chgData name=" " userId="133a4eddbefe71b2" providerId="LiveId" clId="{A99238D8-5DC3-43DE-B9EE-B1AA1F50A8A3}" dt="2021-10-07T08:04:39.918" v="163"/>
          <ac:cxnSpMkLst>
            <pc:docMk/>
            <pc:sldMk cId="0" sldId="292"/>
            <ac:cxnSpMk id="59" creationId="{DFDABD3E-3E21-461E-B926-4DB9F62C9477}"/>
          </ac:cxnSpMkLst>
        </pc:cxnChg>
        <pc:cxnChg chg="mod">
          <ac:chgData name=" " userId="133a4eddbefe71b2" providerId="LiveId" clId="{A99238D8-5DC3-43DE-B9EE-B1AA1F50A8A3}" dt="2021-10-07T08:06:23.234" v="168"/>
          <ac:cxnSpMkLst>
            <pc:docMk/>
            <pc:sldMk cId="0" sldId="292"/>
            <ac:cxnSpMk id="62" creationId="{6EDC39AD-FB42-4F03-8099-D6BD22B69A1F}"/>
          </ac:cxnSpMkLst>
        </pc:cxnChg>
        <pc:cxnChg chg="del">
          <ac:chgData name=" " userId="133a4eddbefe71b2" providerId="LiveId" clId="{A99238D8-5DC3-43DE-B9EE-B1AA1F50A8A3}" dt="2021-10-07T07:50:52.785" v="23" actId="478"/>
          <ac:cxnSpMkLst>
            <pc:docMk/>
            <pc:sldMk cId="0" sldId="292"/>
            <ac:cxnSpMk id="89" creationId="{00000000-0000-0000-0000-000000000000}"/>
          </ac:cxnSpMkLst>
        </pc:cxnChg>
      </pc:sldChg>
      <pc:sldChg chg="modSp mod">
        <pc:chgData name=" " userId="133a4eddbefe71b2" providerId="LiveId" clId="{A99238D8-5DC3-43DE-B9EE-B1AA1F50A8A3}" dt="2021-10-07T07:28:46.986" v="3" actId="20577"/>
        <pc:sldMkLst>
          <pc:docMk/>
          <pc:sldMk cId="0" sldId="301"/>
        </pc:sldMkLst>
        <pc:graphicFrameChg chg="modGraphic">
          <ac:chgData name=" " userId="133a4eddbefe71b2" providerId="LiveId" clId="{A99238D8-5DC3-43DE-B9EE-B1AA1F50A8A3}" dt="2021-10-07T07:28:46.986" v="3" actId="20577"/>
          <ac:graphicFrameMkLst>
            <pc:docMk/>
            <pc:sldMk cId="0" sldId="301"/>
            <ac:graphicFrameMk id="2" creationId="{00000000-0000-0000-0000-000000000000}"/>
          </ac:graphicFrameMkLst>
        </pc:graphicFrameChg>
      </pc:sldChg>
      <pc:sldChg chg="ord">
        <pc:chgData name=" " userId="133a4eddbefe71b2" providerId="LiveId" clId="{A99238D8-5DC3-43DE-B9EE-B1AA1F50A8A3}" dt="2021-10-07T07:48:27.363" v="9"/>
        <pc:sldMkLst>
          <pc:docMk/>
          <pc:sldMk cId="0" sldId="310"/>
        </pc:sldMkLst>
      </pc:sldChg>
      <pc:sldChg chg="modNotesTx">
        <pc:chgData name=" " userId="133a4eddbefe71b2" providerId="LiveId" clId="{A99238D8-5DC3-43DE-B9EE-B1AA1F50A8A3}" dt="2021-10-07T07:37:24.325" v="4" actId="20577"/>
        <pc:sldMkLst>
          <pc:docMk/>
          <pc:sldMk cId="1855780958" sldId="316"/>
        </pc:sldMkLst>
      </pc:sldChg>
      <pc:sldChg chg="ord">
        <pc:chgData name=" " userId="133a4eddbefe71b2" providerId="LiveId" clId="{A99238D8-5DC3-43DE-B9EE-B1AA1F50A8A3}" dt="2021-10-07T07:48:24.258" v="7"/>
        <pc:sldMkLst>
          <pc:docMk/>
          <pc:sldMk cId="3359374092" sldId="328"/>
        </pc:sldMkLst>
      </pc:sldChg>
      <pc:sldChg chg="new ord">
        <pc:chgData name=" " userId="133a4eddbefe71b2" providerId="LiveId" clId="{A99238D8-5DC3-43DE-B9EE-B1AA1F50A8A3}" dt="2021-10-07T08:08:17.339" v="176"/>
        <pc:sldMkLst>
          <pc:docMk/>
          <pc:sldMk cId="2890182542" sldId="331"/>
        </pc:sldMkLst>
      </pc:sldChg>
      <pc:sldChg chg="new del">
        <pc:chgData name=" " userId="133a4eddbefe71b2" providerId="LiveId" clId="{A99238D8-5DC3-43DE-B9EE-B1AA1F50A8A3}" dt="2021-10-07T07:50:47.661" v="21" actId="47"/>
        <pc:sldMkLst>
          <pc:docMk/>
          <pc:sldMk cId="2666959776" sldId="332"/>
        </pc:sldMkLst>
      </pc:sldChg>
      <pc:sldChg chg="addSp delSp modSp add mod modAnim">
        <pc:chgData name=" " userId="133a4eddbefe71b2" providerId="LiveId" clId="{A99238D8-5DC3-43DE-B9EE-B1AA1F50A8A3}" dt="2021-10-07T08:07:33.537" v="174" actId="164"/>
        <pc:sldMkLst>
          <pc:docMk/>
          <pc:sldMk cId="3497306906" sldId="333"/>
        </pc:sldMkLst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23" creationId="{00000000-0000-0000-0000-000000000000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27" creationId="{00000000-0000-0000-0000-000000000000}"/>
          </ac:spMkLst>
        </pc:spChg>
        <pc:spChg chg="mod">
          <ac:chgData name=" " userId="133a4eddbefe71b2" providerId="LiveId" clId="{A99238D8-5DC3-43DE-B9EE-B1AA1F50A8A3}" dt="2021-10-07T08:05:51.447" v="166"/>
          <ac:spMkLst>
            <pc:docMk/>
            <pc:sldMk cId="3497306906" sldId="333"/>
            <ac:spMk id="34" creationId="{4F260897-F8E0-4CBA-A673-672EB95E1DAD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42" creationId="{00000000-0000-0000-0000-000000000000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44" creationId="{00000000-0000-0000-0000-000000000000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45" creationId="{00000000-0000-0000-0000-000000000000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46" creationId="{00000000-0000-0000-0000-000000000000}"/>
          </ac:spMkLst>
        </pc:spChg>
        <pc:spChg chg="mod">
          <ac:chgData name=" " userId="133a4eddbefe71b2" providerId="LiveId" clId="{A99238D8-5DC3-43DE-B9EE-B1AA1F50A8A3}" dt="2021-10-07T08:07:33.537" v="174" actId="164"/>
          <ac:spMkLst>
            <pc:docMk/>
            <pc:sldMk cId="3497306906" sldId="333"/>
            <ac:spMk id="47" creationId="{00000000-0000-0000-0000-000000000000}"/>
          </ac:spMkLst>
        </pc:spChg>
        <pc:grpChg chg="add mod">
          <ac:chgData name=" " userId="133a4eddbefe71b2" providerId="LiveId" clId="{A99238D8-5DC3-43DE-B9EE-B1AA1F50A8A3}" dt="2021-10-07T08:07:33.537" v="174" actId="164"/>
          <ac:grpSpMkLst>
            <pc:docMk/>
            <pc:sldMk cId="3497306906" sldId="333"/>
            <ac:grpSpMk id="3" creationId="{FBB318E6-5607-44A0-947B-BBBEE853DFE1}"/>
          </ac:grpSpMkLst>
        </pc:grpChg>
        <pc:grpChg chg="del">
          <ac:chgData name=" " userId="133a4eddbefe71b2" providerId="LiveId" clId="{A99238D8-5DC3-43DE-B9EE-B1AA1F50A8A3}" dt="2021-10-07T07:55:33.267" v="46" actId="478"/>
          <ac:grpSpMkLst>
            <pc:docMk/>
            <pc:sldMk cId="3497306906" sldId="333"/>
            <ac:grpSpMk id="24" creationId="{B54D6027-4DAC-450F-B1B3-805888B53CB5}"/>
          </ac:grpSpMkLst>
        </pc:grpChg>
        <pc:grpChg chg="add del mod">
          <ac:chgData name=" " userId="133a4eddbefe71b2" providerId="LiveId" clId="{A99238D8-5DC3-43DE-B9EE-B1AA1F50A8A3}" dt="2021-10-07T08:06:11.580" v="167" actId="478"/>
          <ac:grpSpMkLst>
            <pc:docMk/>
            <pc:sldMk cId="3497306906" sldId="333"/>
            <ac:grpSpMk id="33" creationId="{F58AEC25-3DA4-4FFA-BAA5-47E6634E25FA}"/>
          </ac:grpSpMkLst>
        </pc:grpChg>
        <pc:grpChg chg="mod">
          <ac:chgData name=" " userId="133a4eddbefe71b2" providerId="LiveId" clId="{A99238D8-5DC3-43DE-B9EE-B1AA1F50A8A3}" dt="2021-10-07T08:07:33.537" v="174" actId="164"/>
          <ac:grpSpMkLst>
            <pc:docMk/>
            <pc:sldMk cId="3497306906" sldId="333"/>
            <ac:grpSpMk id="91" creationId="{00000000-0000-0000-0000-000000000000}"/>
          </ac:grpSpMkLst>
        </pc:grpChg>
        <pc:cxnChg chg="mod">
          <ac:chgData name=" " userId="133a4eddbefe71b2" providerId="LiveId" clId="{A99238D8-5DC3-43DE-B9EE-B1AA1F50A8A3}" dt="2021-10-07T08:05:51.447" v="166"/>
          <ac:cxnSpMkLst>
            <pc:docMk/>
            <pc:sldMk cId="3497306906" sldId="333"/>
            <ac:cxnSpMk id="35" creationId="{17BD1FE3-6B2E-429B-B736-94C2401C4E22}"/>
          </ac:cxnSpMkLst>
        </pc:cxnChg>
      </pc:sldChg>
      <pc:sldChg chg="addSp delSp modSp add del mod modAnim">
        <pc:chgData name=" " userId="133a4eddbefe71b2" providerId="LiveId" clId="{A99238D8-5DC3-43DE-B9EE-B1AA1F50A8A3}" dt="2021-10-07T08:00:56.853" v="121" actId="47"/>
        <pc:sldMkLst>
          <pc:docMk/>
          <pc:sldMk cId="1380253628" sldId="334"/>
        </pc:sldMkLst>
        <pc:spChg chg="add mod ord">
          <ac:chgData name=" " userId="133a4eddbefe71b2" providerId="LiveId" clId="{A99238D8-5DC3-43DE-B9EE-B1AA1F50A8A3}" dt="2021-10-07T07:56:46.221" v="52" actId="164"/>
          <ac:spMkLst>
            <pc:docMk/>
            <pc:sldMk cId="1380253628" sldId="334"/>
            <ac:spMk id="4" creationId="{87817404-250A-4912-8621-BCD8B9D68EE1}"/>
          </ac:spMkLst>
        </pc:spChg>
        <pc:grpChg chg="mod">
          <ac:chgData name=" " userId="133a4eddbefe71b2" providerId="LiveId" clId="{A99238D8-5DC3-43DE-B9EE-B1AA1F50A8A3}" dt="2021-10-07T07:56:46.221" v="52" actId="164"/>
          <ac:grpSpMkLst>
            <pc:docMk/>
            <pc:sldMk cId="1380253628" sldId="334"/>
            <ac:grpSpMk id="3" creationId="{3E739134-B35E-4020-AD71-6F74FE5C2CEF}"/>
          </ac:grpSpMkLst>
        </pc:grpChg>
        <pc:grpChg chg="add mod">
          <ac:chgData name=" " userId="133a4eddbefe71b2" providerId="LiveId" clId="{A99238D8-5DC3-43DE-B9EE-B1AA1F50A8A3}" dt="2021-10-07T07:58:42.094" v="65" actId="1076"/>
          <ac:grpSpMkLst>
            <pc:docMk/>
            <pc:sldMk cId="1380253628" sldId="334"/>
            <ac:grpSpMk id="5" creationId="{D204E66F-87AF-44DA-BBD7-A6424E35B6D9}"/>
          </ac:grpSpMkLst>
        </pc:grpChg>
        <pc:grpChg chg="del">
          <ac:chgData name=" " userId="133a4eddbefe71b2" providerId="LiveId" clId="{A99238D8-5DC3-43DE-B9EE-B1AA1F50A8A3}" dt="2021-10-07T07:51:50.661" v="34" actId="478"/>
          <ac:grpSpMkLst>
            <pc:docMk/>
            <pc:sldMk cId="1380253628" sldId="334"/>
            <ac:grpSpMk id="24" creationId="{B54D6027-4DAC-450F-B1B3-805888B53CB5}"/>
          </ac:grpSpMkLst>
        </pc:grpChg>
        <pc:grpChg chg="mod">
          <ac:chgData name=" " userId="133a4eddbefe71b2" providerId="LiveId" clId="{A99238D8-5DC3-43DE-B9EE-B1AA1F50A8A3}" dt="2021-10-07T07:54:40.539" v="41" actId="1076"/>
          <ac:grpSpMkLst>
            <pc:docMk/>
            <pc:sldMk cId="1380253628" sldId="334"/>
            <ac:grpSpMk id="91" creationId="{00000000-0000-0000-0000-000000000000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AZA 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Therapeutic failure</c:v>
                </c:pt>
                <c:pt idx="1">
                  <c:v>Lack of efficacy</c:v>
                </c:pt>
                <c:pt idx="2">
                  <c:v>Discontinuation                    due to AE</c:v>
                </c:pt>
                <c:pt idx="3">
                  <c:v>Rutgeerts  score decrease &gt; 1point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0.30000000000000032</c:v>
                </c:pt>
                <c:pt idx="2">
                  <c:v>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B-4CA6-AB0C-3BDFD1FF6C8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ASA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Therapeutic failure</c:v>
                </c:pt>
                <c:pt idx="1">
                  <c:v>Lack of efficacy</c:v>
                </c:pt>
                <c:pt idx="2">
                  <c:v>Discontinuation                    due to AE</c:v>
                </c:pt>
                <c:pt idx="3">
                  <c:v>Rutgeerts  score decrease &gt; 1point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0.30000000000000032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B-4CA6-AB0C-3BDFD1FF6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00192"/>
        <c:axId val="52201728"/>
      </c:barChart>
      <c:catAx>
        <c:axId val="52200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0066"/>
                </a:solidFill>
                <a:latin typeface="Gisha" pitchFamily="34" charset="-79"/>
                <a:cs typeface="Gisha" pitchFamily="34" charset="-79"/>
              </a:defRPr>
            </a:pPr>
            <a:endParaRPr lang="it-IT"/>
          </a:p>
        </c:txPr>
        <c:crossAx val="52201728"/>
        <c:crosses val="autoZero"/>
        <c:auto val="1"/>
        <c:lblAlgn val="ctr"/>
        <c:lblOffset val="100"/>
        <c:noMultiLvlLbl val="0"/>
      </c:catAx>
      <c:valAx>
        <c:axId val="5220172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52200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rgbClr val="000066"/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1542-5157-401D-8C4C-BE4094B3EA7B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0F6E0-90A7-427A-A58E-89DC08A949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Bisogna trattare 10 pazienti per 3 anni per prevenire una recidiva endoscopica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PRESUPPOSTO </a:t>
            </a:r>
            <a:r>
              <a:rPr lang="it-IT" dirty="0" err="1"/>
              <a:t>ASA=</a:t>
            </a:r>
            <a:r>
              <a:rPr lang="it-IT" dirty="0"/>
              <a:t> PLACEBO</a:t>
            </a:r>
          </a:p>
          <a:p>
            <a:r>
              <a:rPr lang="it-IT" dirty="0" err="1"/>
              <a:t>Hanauer</a:t>
            </a:r>
            <a:r>
              <a:rPr lang="it-IT" baseline="0" dirty="0"/>
              <a:t> AZA SOTTODOSATA (</a:t>
            </a:r>
            <a:r>
              <a:rPr lang="it-IT" b="1" baseline="0" dirty="0"/>
              <a:t>50</a:t>
            </a:r>
            <a:r>
              <a:rPr lang="it-IT" baseline="0" dirty="0"/>
              <a:t> </a:t>
            </a:r>
            <a:r>
              <a:rPr lang="it-IT" b="1" baseline="0" dirty="0"/>
              <a:t>MG</a:t>
            </a:r>
            <a:r>
              <a:rPr lang="it-IT" baseline="0" dirty="0"/>
              <a:t>) VS ASA vs placebo (131 </a:t>
            </a:r>
            <a:r>
              <a:rPr lang="it-IT" baseline="0" dirty="0" err="1"/>
              <a:t>pts</a:t>
            </a:r>
            <a:r>
              <a:rPr lang="it-IT" baseline="0" dirty="0"/>
              <a:t>) a 2 anni</a:t>
            </a:r>
          </a:p>
          <a:p>
            <a:r>
              <a:rPr lang="it-IT" baseline="0" dirty="0" err="1"/>
              <a:t>Herfarth</a:t>
            </a:r>
            <a:r>
              <a:rPr lang="it-IT" baseline="0" dirty="0"/>
              <a:t> PUBBLICATO COME </a:t>
            </a:r>
            <a:r>
              <a:rPr lang="it-IT" b="1" baseline="0" dirty="0"/>
              <a:t>LETTERA</a:t>
            </a:r>
            <a:r>
              <a:rPr lang="it-IT" baseline="0" dirty="0"/>
              <a:t> NEL 2006, AZA vs ASA,  CON SAMPLE SIDE INSUFFICIENTE, SOLO </a:t>
            </a:r>
            <a:r>
              <a:rPr lang="it-IT" b="1" baseline="0" dirty="0"/>
              <a:t>37/79 (la metà</a:t>
            </a:r>
            <a:r>
              <a:rPr lang="it-IT" baseline="0" dirty="0"/>
              <a:t>) PTS ARRIVANO A 1 ANNO </a:t>
            </a:r>
          </a:p>
          <a:p>
            <a:r>
              <a:rPr lang="it-IT" baseline="0" dirty="0"/>
              <a:t>D’</a:t>
            </a:r>
            <a:r>
              <a:rPr lang="it-IT" baseline="0" dirty="0" err="1"/>
              <a:t>Haens</a:t>
            </a:r>
            <a:r>
              <a:rPr lang="it-IT" baseline="0" dirty="0"/>
              <a:t> CONFRONTO </a:t>
            </a:r>
            <a:r>
              <a:rPr lang="it-IT" baseline="0" dirty="0" err="1"/>
              <a:t>AZA+</a:t>
            </a:r>
            <a:r>
              <a:rPr lang="it-IT" baseline="0" dirty="0"/>
              <a:t> METRO VS PLACEBO + METRO, </a:t>
            </a:r>
            <a:r>
              <a:rPr lang="it-IT" b="1" baseline="0" dirty="0"/>
              <a:t>20/81</a:t>
            </a:r>
            <a:r>
              <a:rPr lang="it-IT" baseline="0" dirty="0"/>
              <a:t> (solo ¼ dei </a:t>
            </a:r>
            <a:r>
              <a:rPr lang="it-IT" baseline="0" dirty="0" err="1"/>
              <a:t>pz</a:t>
            </a:r>
            <a:r>
              <a:rPr lang="it-IT" baseline="0" dirty="0"/>
              <a:t>) non completano lo studio a 1 anno, </a:t>
            </a:r>
            <a:r>
              <a:rPr lang="it-IT" baseline="0" dirty="0" err="1"/>
              <a:t>NUMEROSITà</a:t>
            </a:r>
            <a:r>
              <a:rPr lang="it-IT" baseline="0" dirty="0"/>
              <a:t> INSUFFICIENTE PER VALUTARE LA RECIDIVA CLINICA A </a:t>
            </a:r>
            <a:r>
              <a:rPr lang="it-IT" b="1" baseline="0" dirty="0"/>
              <a:t>1 ANNO</a:t>
            </a:r>
          </a:p>
          <a:p>
            <a:endParaRPr lang="it-IT" baseline="0" dirty="0"/>
          </a:p>
          <a:p>
            <a:r>
              <a:rPr lang="it-IT" baseline="0" dirty="0" err="1"/>
              <a:t>Ardizzone</a:t>
            </a:r>
            <a:r>
              <a:rPr lang="it-IT" baseline="0" dirty="0"/>
              <a:t> </a:t>
            </a:r>
            <a:r>
              <a:rPr lang="it-IT" b="1" baseline="0" dirty="0"/>
              <a:t>chirurgia non </a:t>
            </a:r>
            <a:r>
              <a:rPr lang="it-IT" b="1" baseline="0" dirty="0" err="1"/>
              <a:t>resettiva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MOWAT :</a:t>
            </a:r>
            <a:r>
              <a:rPr lang="it-IT" baseline="0" dirty="0"/>
              <a:t> 240 PTS, 6-MP </a:t>
            </a:r>
            <a:r>
              <a:rPr lang="it-IT" b="1" baseline="0" dirty="0"/>
              <a:t>PER 3 ANNI </a:t>
            </a:r>
            <a:r>
              <a:rPr lang="it-IT" baseline="0" dirty="0"/>
              <a:t>vs placebo, la riduzione della recidiva clinica però </a:t>
            </a:r>
            <a:r>
              <a:rPr lang="it-IT" b="1" baseline="0" dirty="0"/>
              <a:t>è presente solo nei fumatori. NNT 3 per fumatori, 31 per non fumatori</a:t>
            </a:r>
          </a:p>
          <a:p>
            <a:r>
              <a:rPr lang="it-IT" b="1" baseline="0" dirty="0"/>
              <a:t>Sample side fumatori sono a maggior rischio e vedo la significatività</a:t>
            </a:r>
          </a:p>
          <a:p>
            <a:r>
              <a:rPr lang="it-IT" b="1" baseline="0" dirty="0"/>
              <a:t>Discorso sul CDAI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7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Therapeutic failure (due to clinical recurrence or discontinuation due to lack of efficacy or adverse effects) in </a:t>
            </a:r>
            <a:r>
              <a:rPr lang="en-US" sz="1200" dirty="0" err="1"/>
              <a:t>favour</a:t>
            </a:r>
            <a:r>
              <a:rPr lang="en-US" sz="1200" dirty="0"/>
              <a:t> of </a:t>
            </a:r>
            <a:r>
              <a:rPr lang="en-US" sz="1200" dirty="0" err="1"/>
              <a:t>mesalazine</a:t>
            </a:r>
            <a:r>
              <a:rPr lang="en-US" sz="1200" dirty="0"/>
              <a:t> </a:t>
            </a:r>
          </a:p>
          <a:p>
            <a:r>
              <a:rPr lang="en-US" sz="1200" dirty="0"/>
              <a:t>Clinical recurrence was less frequent in the </a:t>
            </a:r>
            <a:r>
              <a:rPr lang="en-US" sz="1200" dirty="0" err="1"/>
              <a:t>azathioprine</a:t>
            </a:r>
            <a:r>
              <a:rPr lang="en-US" sz="1200" dirty="0"/>
              <a:t> </a:t>
            </a:r>
          </a:p>
          <a:p>
            <a:r>
              <a:rPr lang="en-US" sz="1200" dirty="0"/>
              <a:t>Discontinuation due to adverse drug reactions was more frequent in the </a:t>
            </a:r>
            <a:r>
              <a:rPr lang="en-US" sz="1200" dirty="0" err="1"/>
              <a:t>azathioprine</a:t>
            </a:r>
            <a:r>
              <a:rPr lang="en-US" sz="1200" dirty="0"/>
              <a:t>-treated patients</a:t>
            </a:r>
            <a:endParaRPr lang="it-IT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80F6E0-90A7-427A-A58E-89DC08A949E1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1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0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4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chranelibrary.com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chranelibrary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90.png"/><Relationship Id="rId7" Type="http://schemas.openxmlformats.org/officeDocument/2006/relationships/image" Target="../media/image7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3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6332" y="1402625"/>
            <a:ext cx="9126250" cy="4052750"/>
            <a:chOff x="107504" y="1412776"/>
            <a:chExt cx="9126250" cy="4052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412776"/>
              <a:ext cx="3528392" cy="40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po 5"/>
            <p:cNvGrpSpPr/>
            <p:nvPr/>
          </p:nvGrpSpPr>
          <p:grpSpPr>
            <a:xfrm>
              <a:off x="3581635" y="1845314"/>
              <a:ext cx="5652119" cy="3178013"/>
              <a:chOff x="3672160" y="1911451"/>
              <a:chExt cx="5112568" cy="3178013"/>
            </a:xfrm>
          </p:grpSpPr>
          <p:sp>
            <p:nvSpPr>
              <p:cNvPr id="2" name="Rettangolo 1"/>
              <p:cNvSpPr/>
              <p:nvPr/>
            </p:nvSpPr>
            <p:spPr>
              <a:xfrm>
                <a:off x="3737294" y="3027361"/>
                <a:ext cx="467597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Dalla </a:t>
                </a:r>
                <a:r>
                  <a:rPr lang="it-IT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Mesalazina</a:t>
                </a:r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agli </a:t>
                </a:r>
                <a:r>
                  <a:rPr lang="it-IT" sz="2000" b="1" dirty="0" err="1">
                    <a:solidFill>
                      <a:schemeClr val="accent6">
                        <a:lumMod val="50000"/>
                      </a:schemeClr>
                    </a:solidFill>
                  </a:rPr>
                  <a:t>Immunomodulatori</a:t>
                </a:r>
                <a:r>
                  <a:rPr lang="it-IT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: Indicazioni ed Efficacia</a:t>
                </a:r>
              </a:p>
              <a:p>
                <a:pPr algn="ctr"/>
                <a:endParaRPr lang="it-IT" sz="2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ctr"/>
                <a:r>
                  <a:rPr lang="it-IT" sz="2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Annalisa Aratari</a:t>
                </a:r>
              </a:p>
              <a:p>
                <a:pPr algn="ctr"/>
                <a:r>
                  <a:rPr lang="it-IT" sz="2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UOS MICI</a:t>
                </a:r>
              </a:p>
              <a:p>
                <a:pPr algn="ctr"/>
                <a:r>
                  <a:rPr lang="it-IT" sz="2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Ospedale San Filippo Neri, Roma</a:t>
                </a:r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672160" y="1911451"/>
                <a:ext cx="511256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200" b="1" dirty="0">
                    <a:solidFill>
                      <a:srgbClr val="000066"/>
                    </a:solidFill>
                  </a:rPr>
                  <a:t>PREVENZIONE DELLA RECIDIVA </a:t>
                </a:r>
              </a:p>
              <a:p>
                <a:pPr algn="ctr"/>
                <a:r>
                  <a:rPr lang="it-IT" sz="2200" b="1" dirty="0">
                    <a:solidFill>
                      <a:srgbClr val="000066"/>
                    </a:solidFill>
                  </a:rPr>
                  <a:t>POST-CHIRURGICA DELLA MALATTIA </a:t>
                </a:r>
                <a:r>
                  <a:rPr lang="it-IT" sz="2200" b="1" dirty="0" err="1">
                    <a:solidFill>
                      <a:srgbClr val="000066"/>
                    </a:solidFill>
                  </a:rPr>
                  <a:t>DI</a:t>
                </a:r>
                <a:r>
                  <a:rPr lang="it-IT" sz="2200" b="1" dirty="0">
                    <a:solidFill>
                      <a:srgbClr val="000066"/>
                    </a:solidFill>
                  </a:rPr>
                  <a:t> CROHN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54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o 39"/>
          <p:cNvGrpSpPr/>
          <p:nvPr/>
        </p:nvGrpSpPr>
        <p:grpSpPr>
          <a:xfrm>
            <a:off x="4716016" y="1628800"/>
            <a:ext cx="3816424" cy="2088232"/>
            <a:chOff x="4716016" y="1268760"/>
            <a:chExt cx="3816424" cy="2088232"/>
          </a:xfrm>
        </p:grpSpPr>
        <p:grpSp>
          <p:nvGrpSpPr>
            <p:cNvPr id="10" name="Gruppo 9"/>
            <p:cNvGrpSpPr/>
            <p:nvPr/>
          </p:nvGrpSpPr>
          <p:grpSpPr>
            <a:xfrm>
              <a:off x="4716016" y="1268760"/>
              <a:ext cx="3816424" cy="2088232"/>
              <a:chOff x="251520" y="1412776"/>
              <a:chExt cx="3995936" cy="2088232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9247"/>
              <a:stretch>
                <a:fillRect/>
              </a:stretch>
            </p:blipFill>
            <p:spPr bwMode="auto">
              <a:xfrm>
                <a:off x="251520" y="1412776"/>
                <a:ext cx="3995936" cy="2088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ttangolo 8"/>
              <p:cNvSpPr/>
              <p:nvPr/>
            </p:nvSpPr>
            <p:spPr>
              <a:xfrm>
                <a:off x="251520" y="1412776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Rettangolo arrotondato 38"/>
            <p:cNvSpPr/>
            <p:nvPr/>
          </p:nvSpPr>
          <p:spPr>
            <a:xfrm>
              <a:off x="4788024" y="3212976"/>
              <a:ext cx="792088" cy="1440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06" y="404664"/>
            <a:ext cx="43087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Antibiotics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757" y="484143"/>
            <a:ext cx="408670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po 23"/>
          <p:cNvGrpSpPr/>
          <p:nvPr/>
        </p:nvGrpSpPr>
        <p:grpSpPr>
          <a:xfrm>
            <a:off x="4139952" y="3429000"/>
            <a:ext cx="4829582" cy="3096344"/>
            <a:chOff x="4427984" y="3423094"/>
            <a:chExt cx="4541550" cy="2814218"/>
          </a:xfrm>
        </p:grpSpPr>
        <p:grpSp>
          <p:nvGrpSpPr>
            <p:cNvPr id="12" name="Gruppo 11"/>
            <p:cNvGrpSpPr/>
            <p:nvPr/>
          </p:nvGrpSpPr>
          <p:grpSpPr>
            <a:xfrm>
              <a:off x="4427984" y="3423094"/>
              <a:ext cx="4541550" cy="2526186"/>
              <a:chOff x="4644008" y="3933056"/>
              <a:chExt cx="4325526" cy="229696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r="2594" b="39721"/>
              <a:stretch>
                <a:fillRect/>
              </a:stretch>
            </p:blipFill>
            <p:spPr bwMode="auto">
              <a:xfrm>
                <a:off x="4644008" y="3933056"/>
                <a:ext cx="4325526" cy="2296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84168" y="4221088"/>
                <a:ext cx="864096" cy="124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uppo 18"/>
            <p:cNvGrpSpPr/>
            <p:nvPr/>
          </p:nvGrpSpPr>
          <p:grpSpPr>
            <a:xfrm>
              <a:off x="4634732" y="5877272"/>
              <a:ext cx="4041724" cy="244078"/>
              <a:chOff x="9435493" y="5583334"/>
              <a:chExt cx="3849475" cy="22193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85828" r="66112" b="8098"/>
              <a:stretch>
                <a:fillRect/>
              </a:stretch>
            </p:blipFill>
            <p:spPr bwMode="auto">
              <a:xfrm>
                <a:off x="9435493" y="5583334"/>
                <a:ext cx="140466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0379" t="85828" r="2594" b="8483"/>
              <a:stretch>
                <a:fillRect/>
              </a:stretch>
            </p:blipFill>
            <p:spPr bwMode="auto">
              <a:xfrm>
                <a:off x="10836696" y="5589240"/>
                <a:ext cx="1949262" cy="202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18778" b="5501"/>
              <a:stretch>
                <a:fillRect/>
              </a:stretch>
            </p:blipFill>
            <p:spPr bwMode="auto">
              <a:xfrm>
                <a:off x="12708904" y="5628014"/>
                <a:ext cx="576064" cy="17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ttangolo 22"/>
            <p:cNvSpPr/>
            <p:nvPr/>
          </p:nvSpPr>
          <p:spPr>
            <a:xfrm>
              <a:off x="4499992" y="3429000"/>
              <a:ext cx="4320480" cy="2808312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ttangolo 24"/>
          <p:cNvSpPr/>
          <p:nvPr/>
        </p:nvSpPr>
        <p:spPr>
          <a:xfrm>
            <a:off x="4860032" y="3573017"/>
            <a:ext cx="2808312" cy="144016"/>
          </a:xfrm>
          <a:prstGeom prst="rect">
            <a:avLst/>
          </a:prstGeom>
          <a:solidFill>
            <a:srgbClr val="FF99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764704"/>
            <a:ext cx="2952328" cy="20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o 37"/>
          <p:cNvGrpSpPr/>
          <p:nvPr/>
        </p:nvGrpSpPr>
        <p:grpSpPr>
          <a:xfrm>
            <a:off x="107504" y="1478878"/>
            <a:ext cx="4012796" cy="5164060"/>
            <a:chOff x="107504" y="1478878"/>
            <a:chExt cx="4012796" cy="516406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9512" y="1478878"/>
              <a:ext cx="3940788" cy="500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CasellaDiTesto 34"/>
            <p:cNvSpPr txBox="1"/>
            <p:nvPr/>
          </p:nvSpPr>
          <p:spPr>
            <a:xfrm>
              <a:off x="107504" y="1686000"/>
              <a:ext cx="18117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250 mg 3 </a:t>
              </a:r>
              <a:r>
                <a:rPr lang="it-IT" sz="9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times</a:t>
              </a:r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it-IT" sz="9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daily</a:t>
              </a:r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it-IT" sz="9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for</a:t>
              </a:r>
              <a:r>
                <a:rPr lang="it-IT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3 </a:t>
              </a:r>
              <a:r>
                <a:rPr lang="it-IT" sz="9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months</a:t>
              </a:r>
              <a:endParaRPr lang="it-IT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15504" y="6381328"/>
              <a:ext cx="319732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Dropouts</a:t>
              </a:r>
              <a:r>
                <a:rPr lang="it-IT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	     	                         3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1475656" y="1748164"/>
            <a:ext cx="6624736" cy="4248472"/>
            <a:chOff x="1187624" y="1052736"/>
            <a:chExt cx="6624736" cy="4248472"/>
          </a:xfrm>
        </p:grpSpPr>
        <p:sp>
          <p:nvSpPr>
            <p:cNvPr id="21" name="Rettangolo 20"/>
            <p:cNvSpPr/>
            <p:nvPr/>
          </p:nvSpPr>
          <p:spPr>
            <a:xfrm>
              <a:off x="1907704" y="1938866"/>
              <a:ext cx="1152128" cy="144016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1187624" y="1052736"/>
              <a:ext cx="6624736" cy="4248472"/>
              <a:chOff x="1115616" y="980728"/>
              <a:chExt cx="7128792" cy="4680520"/>
            </a:xfrm>
          </p:grpSpPr>
          <p:grpSp>
            <p:nvGrpSpPr>
              <p:cNvPr id="27" name="Gruppo 9"/>
              <p:cNvGrpSpPr/>
              <p:nvPr/>
            </p:nvGrpSpPr>
            <p:grpSpPr>
              <a:xfrm>
                <a:off x="1115616" y="980728"/>
                <a:ext cx="7128792" cy="4680520"/>
                <a:chOff x="3563888" y="3356992"/>
                <a:chExt cx="5184576" cy="3024336"/>
              </a:xfrm>
            </p:grpSpPr>
            <p:sp>
              <p:nvSpPr>
                <p:cNvPr id="30" name="Rettangolo 29"/>
                <p:cNvSpPr/>
                <p:nvPr/>
              </p:nvSpPr>
              <p:spPr>
                <a:xfrm>
                  <a:off x="3563888" y="3356992"/>
                  <a:ext cx="5184576" cy="3024336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31" name="Gruppo 8"/>
                <p:cNvGrpSpPr/>
                <p:nvPr/>
              </p:nvGrpSpPr>
              <p:grpSpPr>
                <a:xfrm>
                  <a:off x="3995936" y="3716238"/>
                  <a:ext cx="4400550" cy="2521075"/>
                  <a:chOff x="3995936" y="3716238"/>
                  <a:chExt cx="4400550" cy="2521075"/>
                </a:xfrm>
              </p:grpSpPr>
              <p:pic>
                <p:nvPicPr>
                  <p:cNvPr id="3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5436095" y="5932513"/>
                    <a:ext cx="2657475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995936" y="3716238"/>
                    <a:ext cx="4400550" cy="23050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8" name="Rettangolo 27"/>
              <p:cNvSpPr/>
              <p:nvPr/>
            </p:nvSpPr>
            <p:spPr>
              <a:xfrm>
                <a:off x="1967970" y="4074631"/>
                <a:ext cx="5581404" cy="360041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4912473" y="3757308"/>
                <a:ext cx="2636902" cy="396654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4" name="Rettangolo 33"/>
            <p:cNvSpPr/>
            <p:nvPr/>
          </p:nvSpPr>
          <p:spPr>
            <a:xfrm>
              <a:off x="2051720" y="4149080"/>
              <a:ext cx="2232248" cy="32680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1979712" y="4149080"/>
              <a:ext cx="2376263" cy="32680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6"/>
          <p:cNvGrpSpPr/>
          <p:nvPr/>
        </p:nvGrpSpPr>
        <p:grpSpPr>
          <a:xfrm>
            <a:off x="1119932" y="1124744"/>
            <a:ext cx="6624736" cy="4248472"/>
            <a:chOff x="1331640" y="1124744"/>
            <a:chExt cx="6624736" cy="4248472"/>
          </a:xfrm>
        </p:grpSpPr>
        <p:grpSp>
          <p:nvGrpSpPr>
            <p:cNvPr id="3" name="Gruppo 9"/>
            <p:cNvGrpSpPr/>
            <p:nvPr/>
          </p:nvGrpSpPr>
          <p:grpSpPr>
            <a:xfrm>
              <a:off x="1331640" y="1124744"/>
              <a:ext cx="6624736" cy="4248472"/>
              <a:chOff x="3563888" y="3356992"/>
              <a:chExt cx="5184576" cy="3024336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3563888" y="3356992"/>
                <a:ext cx="5184576" cy="30243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uppo 8"/>
              <p:cNvGrpSpPr/>
              <p:nvPr/>
            </p:nvGrpSpPr>
            <p:grpSpPr>
              <a:xfrm>
                <a:off x="3995936" y="3716238"/>
                <a:ext cx="4400550" cy="2521074"/>
                <a:chOff x="3995936" y="3716238"/>
                <a:chExt cx="4400550" cy="2521074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995936" y="3716238"/>
                  <a:ext cx="4400550" cy="2305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436096" y="5932512"/>
                  <a:ext cx="265747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" name="Rettangolo 11"/>
            <p:cNvSpPr/>
            <p:nvPr/>
          </p:nvSpPr>
          <p:spPr>
            <a:xfrm>
              <a:off x="2051720" y="3140968"/>
              <a:ext cx="5180260" cy="3600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995936" y="2852936"/>
              <a:ext cx="3240360" cy="3600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4427538" y="6308725"/>
            <a:ext cx="3885679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Peyrin-Biroulet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L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et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al. AJG 2009; 104:2089-96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3" name="Gruppo 22"/>
          <p:cNvGrpSpPr/>
          <p:nvPr/>
        </p:nvGrpSpPr>
        <p:grpSpPr>
          <a:xfrm>
            <a:off x="209104" y="1387003"/>
            <a:ext cx="9300071" cy="3986213"/>
            <a:chOff x="209104" y="1387003"/>
            <a:chExt cx="9300071" cy="3986213"/>
          </a:xfrm>
        </p:grpSpPr>
        <p:grpSp>
          <p:nvGrpSpPr>
            <p:cNvPr id="26" name="Gruppo 25"/>
            <p:cNvGrpSpPr/>
            <p:nvPr/>
          </p:nvGrpSpPr>
          <p:grpSpPr>
            <a:xfrm>
              <a:off x="209104" y="1387003"/>
              <a:ext cx="4506912" cy="3981451"/>
              <a:chOff x="4427984" y="1412776"/>
              <a:chExt cx="4506912" cy="3981451"/>
            </a:xfrm>
          </p:grpSpPr>
          <p:grpSp>
            <p:nvGrpSpPr>
              <p:cNvPr id="13" name="Gruppo 12"/>
              <p:cNvGrpSpPr/>
              <p:nvPr/>
            </p:nvGrpSpPr>
            <p:grpSpPr>
              <a:xfrm>
                <a:off x="4427984" y="1412776"/>
                <a:ext cx="4506912" cy="3981451"/>
                <a:chOff x="284163" y="1465039"/>
                <a:chExt cx="4506912" cy="3981451"/>
              </a:xfrm>
            </p:grpSpPr>
            <p:pic>
              <p:nvPicPr>
                <p:cNvPr id="3072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24000" contrast="30000"/>
                </a:blip>
                <a:srcRect l="3116" r="6651"/>
                <a:stretch>
                  <a:fillRect/>
                </a:stretch>
              </p:blipFill>
              <p:spPr bwMode="auto">
                <a:xfrm>
                  <a:off x="284163" y="1844452"/>
                  <a:ext cx="4506912" cy="3175000"/>
                </a:xfrm>
                <a:prstGeom prst="rect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</p:spPr>
            </p:pic>
            <p:sp>
              <p:nvSpPr>
                <p:cNvPr id="307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51275" y="4279677"/>
                  <a:ext cx="795338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000066"/>
                      </a:solidFill>
                      <a:latin typeface="Arial" pitchFamily="34" charset="0"/>
                    </a:rPr>
                    <a:t>NNT 13</a:t>
                  </a:r>
                </a:p>
              </p:txBody>
            </p:sp>
            <p:sp>
              <p:nvSpPr>
                <p:cNvPr id="3072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8313" y="5141690"/>
                  <a:ext cx="79375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 dirty="0">
                      <a:latin typeface="Arial" pitchFamily="34" charset="0"/>
                    </a:rPr>
                    <a:t>433 </a:t>
                  </a:r>
                  <a:r>
                    <a:rPr lang="it-IT" sz="1400" b="1" dirty="0" err="1">
                      <a:latin typeface="Arial" pitchFamily="34" charset="0"/>
                    </a:rPr>
                    <a:t>pts</a:t>
                  </a:r>
                  <a:endParaRPr lang="it-IT" sz="1400" b="1" dirty="0">
                    <a:latin typeface="Arial" pitchFamily="34" charset="0"/>
                  </a:endParaRPr>
                </a:p>
              </p:txBody>
            </p:sp>
            <p:sp>
              <p:nvSpPr>
                <p:cNvPr id="3072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68811" y="1465039"/>
                  <a:ext cx="2337435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 dirty="0">
                      <a:solidFill>
                        <a:srgbClr val="000066"/>
                      </a:solidFill>
                      <a:latin typeface="Arial" pitchFamily="34" charset="0"/>
                    </a:rPr>
                    <a:t>CLINICAL RECURRENCE</a:t>
                  </a:r>
                </a:p>
              </p:txBody>
            </p:sp>
          </p:grpSp>
          <p:sp>
            <p:nvSpPr>
              <p:cNvPr id="20" name="Rettangolo 19"/>
              <p:cNvSpPr/>
              <p:nvPr/>
            </p:nvSpPr>
            <p:spPr>
              <a:xfrm>
                <a:off x="4572000" y="2708920"/>
                <a:ext cx="1872208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700" dirty="0"/>
                  <a:t>conservative </a:t>
                </a:r>
                <a:r>
                  <a:rPr lang="it-IT" sz="700" dirty="0" err="1"/>
                  <a:t>surgery</a:t>
                </a:r>
                <a:endParaRPr lang="it-IT" sz="700" dirty="0"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4937175" y="1387003"/>
              <a:ext cx="4572000" cy="3986213"/>
              <a:chOff x="251520" y="1406870"/>
              <a:chExt cx="4572000" cy="3986213"/>
            </a:xfrm>
          </p:grpSpPr>
          <p:grpSp>
            <p:nvGrpSpPr>
              <p:cNvPr id="25" name="Gruppo 24"/>
              <p:cNvGrpSpPr/>
              <p:nvPr/>
            </p:nvGrpSpPr>
            <p:grpSpPr>
              <a:xfrm>
                <a:off x="251520" y="1406870"/>
                <a:ext cx="4037054" cy="3986213"/>
                <a:chOff x="251520" y="1406870"/>
                <a:chExt cx="4037054" cy="3986213"/>
              </a:xfrm>
            </p:grpSpPr>
            <p:sp>
              <p:nvSpPr>
                <p:cNvPr id="24" name="Rettangolo 23"/>
                <p:cNvSpPr/>
                <p:nvPr/>
              </p:nvSpPr>
              <p:spPr>
                <a:xfrm>
                  <a:off x="251520" y="1782341"/>
                  <a:ext cx="4032448" cy="316835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30728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6324" y="1783108"/>
                  <a:ext cx="4032250" cy="3168650"/>
                </a:xfrm>
                <a:prstGeom prst="rect">
                  <a:avLst/>
                </a:prstGeom>
              </p:spPr>
            </p:pic>
            <p:sp>
              <p:nvSpPr>
                <p:cNvPr id="3073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45185" y="4318346"/>
                  <a:ext cx="69691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000066"/>
                      </a:solidFill>
                      <a:latin typeface="Arial" pitchFamily="34" charset="0"/>
                    </a:rPr>
                    <a:t>NNT 7</a:t>
                  </a:r>
                </a:p>
              </p:txBody>
            </p:sp>
            <p:sp>
              <p:nvSpPr>
                <p:cNvPr id="3073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2735" y="5088283"/>
                  <a:ext cx="793750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latin typeface="Arial" pitchFamily="34" charset="0"/>
                    </a:rPr>
                    <a:t>293 pts</a:t>
                  </a:r>
                </a:p>
              </p:txBody>
            </p:sp>
            <p:sp>
              <p:nvSpPr>
                <p:cNvPr id="3073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34417" y="1406870"/>
                  <a:ext cx="349326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 dirty="0">
                      <a:solidFill>
                        <a:srgbClr val="000066"/>
                      </a:solidFill>
                      <a:latin typeface="Arial" pitchFamily="34" charset="0"/>
                    </a:rPr>
                    <a:t>SEVERE ENDOSCOPIC RECURRENCE</a:t>
                  </a:r>
                </a:p>
              </p:txBody>
            </p:sp>
            <p:sp>
              <p:nvSpPr>
                <p:cNvPr id="16" name="Rettangolo 15"/>
                <p:cNvSpPr/>
                <p:nvPr/>
              </p:nvSpPr>
              <p:spPr>
                <a:xfrm>
                  <a:off x="251520" y="2530351"/>
                  <a:ext cx="1872208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t-IT" sz="700" dirty="0"/>
                    <a:t>AZA (50 mg) vs ASA vs placebo </a:t>
                  </a:r>
                </a:p>
                <a:p>
                  <a:r>
                    <a:rPr lang="it-IT" sz="700" dirty="0"/>
                    <a:t>(131 </a:t>
                  </a:r>
                  <a:r>
                    <a:rPr lang="it-IT" sz="700" dirty="0" err="1"/>
                    <a:t>pts</a:t>
                  </a:r>
                  <a:r>
                    <a:rPr lang="it-IT" sz="700" dirty="0"/>
                    <a:t>) 69% </a:t>
                  </a:r>
                  <a:r>
                    <a:rPr lang="it-IT" sz="700" dirty="0" err="1"/>
                    <a:t>completed</a:t>
                  </a:r>
                  <a:r>
                    <a:rPr lang="it-IT" sz="700" dirty="0"/>
                    <a:t> the 2 </a:t>
                  </a:r>
                  <a:r>
                    <a:rPr lang="it-IT" sz="700" dirty="0" err="1"/>
                    <a:t>years</a:t>
                  </a:r>
                  <a:r>
                    <a:rPr lang="it-IT" sz="700" dirty="0"/>
                    <a:t>  f-up</a:t>
                  </a:r>
                </a:p>
                <a:p>
                  <a:r>
                    <a:rPr lang="it-IT" sz="700" dirty="0" err="1"/>
                    <a:t>Clinical</a:t>
                  </a:r>
                  <a:r>
                    <a:rPr lang="it-IT" sz="700" dirty="0"/>
                    <a:t> </a:t>
                  </a:r>
                  <a:r>
                    <a:rPr lang="it-IT" sz="600" dirty="0"/>
                    <a:t>&gt; </a:t>
                  </a:r>
                  <a:r>
                    <a:rPr lang="it-IT" sz="700" dirty="0" err="1"/>
                    <a:t>Endoscopic</a:t>
                  </a:r>
                  <a:r>
                    <a:rPr lang="it-IT" sz="700" dirty="0"/>
                    <a:t> </a:t>
                  </a:r>
                  <a:r>
                    <a:rPr lang="it-IT" sz="700" dirty="0" err="1"/>
                    <a:t>recurrence</a:t>
                  </a:r>
                  <a:endParaRPr lang="it-IT" sz="700" dirty="0"/>
                </a:p>
              </p:txBody>
            </p:sp>
          </p:grpSp>
          <p:sp>
            <p:nvSpPr>
              <p:cNvPr id="17" name="Rettangolo 16"/>
              <p:cNvSpPr/>
              <p:nvPr/>
            </p:nvSpPr>
            <p:spPr>
              <a:xfrm>
                <a:off x="251520" y="3090446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t-IT" sz="700" dirty="0"/>
                  <a:t>AZA vs ASA, (</a:t>
                </a:r>
                <a:r>
                  <a:rPr lang="it-IT" sz="700" dirty="0" err="1"/>
                  <a:t>letter</a:t>
                </a:r>
                <a:r>
                  <a:rPr lang="it-IT" sz="700" dirty="0"/>
                  <a:t>) </a:t>
                </a:r>
              </a:p>
              <a:p>
                <a:r>
                  <a:rPr lang="it-IT" sz="700" dirty="0"/>
                  <a:t>37/79 (46%) </a:t>
                </a:r>
                <a:r>
                  <a:rPr lang="it-IT" sz="700" dirty="0" err="1"/>
                  <a:t>completed</a:t>
                </a:r>
                <a:r>
                  <a:rPr lang="it-IT" sz="700" dirty="0"/>
                  <a:t> 1 </a:t>
                </a:r>
                <a:r>
                  <a:rPr lang="it-IT" sz="700" dirty="0" err="1"/>
                  <a:t>year</a:t>
                </a:r>
                <a:r>
                  <a:rPr lang="it-IT" sz="700" dirty="0"/>
                  <a:t> f-up</a:t>
                </a:r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251520" y="3645024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t-IT" sz="700" dirty="0"/>
                  <a:t>METRO  + AZA vs </a:t>
                </a:r>
              </a:p>
              <a:p>
                <a:r>
                  <a:rPr lang="it-IT" sz="700" dirty="0"/>
                  <a:t>METRO + Placebo</a:t>
                </a:r>
              </a:p>
            </p:txBody>
          </p:sp>
        </p:grpSp>
        <p:sp>
          <p:nvSpPr>
            <p:cNvPr id="22" name="Rettangolo 21"/>
            <p:cNvSpPr/>
            <p:nvPr/>
          </p:nvSpPr>
          <p:spPr>
            <a:xfrm>
              <a:off x="4932040" y="3863570"/>
              <a:ext cx="1492716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700" dirty="0"/>
                <a:t>60/81 (74%) </a:t>
              </a:r>
              <a:r>
                <a:rPr lang="it-IT" sz="700" dirty="0" err="1"/>
                <a:t>completed</a:t>
              </a:r>
              <a:r>
                <a:rPr lang="it-IT" sz="700" dirty="0"/>
                <a:t> 1 </a:t>
              </a:r>
              <a:r>
                <a:rPr lang="it-IT" sz="700" dirty="0" err="1"/>
                <a:t>years</a:t>
              </a:r>
              <a:r>
                <a:rPr lang="it-IT" sz="700" dirty="0"/>
                <a:t> f-up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433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2433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endParaRPr lang="it-IT" sz="2000" b="1" i="1" dirty="0">
              <a:solidFill>
                <a:srgbClr val="00006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0" y="404664"/>
            <a:ext cx="323528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8676456" y="764704"/>
            <a:ext cx="323528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147260" y="371477"/>
            <a:ext cx="8928992" cy="3057523"/>
            <a:chOff x="147260" y="371477"/>
            <a:chExt cx="8928992" cy="3057523"/>
          </a:xfrm>
        </p:grpSpPr>
        <p:grpSp>
          <p:nvGrpSpPr>
            <p:cNvPr id="20" name="Gruppo 19"/>
            <p:cNvGrpSpPr/>
            <p:nvPr/>
          </p:nvGrpSpPr>
          <p:grpSpPr>
            <a:xfrm>
              <a:off x="147260" y="371477"/>
              <a:ext cx="8928992" cy="3057523"/>
              <a:chOff x="107504" y="371477"/>
              <a:chExt cx="8928992" cy="3057523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6F481B10-FF24-4C55-A79F-4F42F8043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7504" y="476672"/>
                <a:ext cx="8785412" cy="16584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82EE8AF0-B06D-4B1B-BEA9-4A4767264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5153" y="1985809"/>
                <a:ext cx="8713694" cy="72614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B94B5A17-FA5C-40F7-B4C4-05F15D397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8941" y="2684929"/>
                <a:ext cx="8606118" cy="7440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5999" r="26501" b="-799"/>
              <a:stretch>
                <a:fillRect/>
              </a:stretch>
            </p:blipFill>
            <p:spPr bwMode="auto">
              <a:xfrm>
                <a:off x="8100392" y="371477"/>
                <a:ext cx="936104" cy="187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ttangolo 12"/>
              <p:cNvSpPr/>
              <p:nvPr/>
            </p:nvSpPr>
            <p:spPr>
              <a:xfrm>
                <a:off x="3995936" y="548680"/>
                <a:ext cx="1152128" cy="216024"/>
              </a:xfrm>
              <a:prstGeom prst="rect">
                <a:avLst/>
              </a:prstGeom>
              <a:solidFill>
                <a:srgbClr val="FF9900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" name="Connettore 1 15"/>
              <p:cNvCxnSpPr/>
              <p:nvPr/>
            </p:nvCxnSpPr>
            <p:spPr>
              <a:xfrm>
                <a:off x="7452320" y="1700808"/>
                <a:ext cx="936104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ttangolo 22"/>
            <p:cNvSpPr/>
            <p:nvPr/>
          </p:nvSpPr>
          <p:spPr>
            <a:xfrm>
              <a:off x="395536" y="1484784"/>
              <a:ext cx="1152128" cy="216024"/>
            </a:xfrm>
            <a:prstGeom prst="rect">
              <a:avLst/>
            </a:prstGeom>
            <a:solidFill>
              <a:srgbClr val="FFFF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395536" y="2122917"/>
              <a:ext cx="1152128" cy="216024"/>
            </a:xfrm>
            <a:prstGeom prst="rect">
              <a:avLst/>
            </a:prstGeom>
            <a:solidFill>
              <a:srgbClr val="00FFFF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395536" y="2852936"/>
              <a:ext cx="1152128" cy="216024"/>
            </a:xfrm>
            <a:prstGeom prst="rect">
              <a:avLst/>
            </a:prstGeom>
            <a:solidFill>
              <a:srgbClr val="0066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2843808" y="1447256"/>
              <a:ext cx="68800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D’</a:t>
              </a:r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Haens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2008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Hanuer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2004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Mowat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2016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843808" y="21131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D’</a:t>
              </a:r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Haens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2008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Mowat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2016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843808" y="283319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D’</a:t>
              </a:r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Haens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2008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Mowat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2016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179512" y="3429000"/>
            <a:ext cx="8893351" cy="3317884"/>
            <a:chOff x="215153" y="3573016"/>
            <a:chExt cx="8893351" cy="3317884"/>
          </a:xfrm>
        </p:grpSpPr>
        <p:grpSp>
          <p:nvGrpSpPr>
            <p:cNvPr id="29" name="Gruppo 28"/>
            <p:cNvGrpSpPr/>
            <p:nvPr/>
          </p:nvGrpSpPr>
          <p:grpSpPr>
            <a:xfrm>
              <a:off x="215153" y="3573016"/>
              <a:ext cx="8893351" cy="3317884"/>
              <a:chOff x="215153" y="3573016"/>
              <a:chExt cx="8893351" cy="3317884"/>
            </a:xfrm>
          </p:grpSpPr>
          <p:grpSp>
            <p:nvGrpSpPr>
              <p:cNvPr id="19" name="Gruppo 18"/>
              <p:cNvGrpSpPr/>
              <p:nvPr/>
            </p:nvGrpSpPr>
            <p:grpSpPr>
              <a:xfrm>
                <a:off x="215153" y="3573016"/>
                <a:ext cx="8893351" cy="2748299"/>
                <a:chOff x="215153" y="3705037"/>
                <a:chExt cx="8893351" cy="2748299"/>
              </a:xfrm>
            </p:grpSpPr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id="{5E07E942-50FE-4464-AA72-C7DEF68389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15153" y="3705037"/>
                  <a:ext cx="8713694" cy="1479176"/>
                </a:xfrm>
                <a:prstGeom prst="rect">
                  <a:avLst/>
                </a:prstGeom>
              </p:spPr>
            </p:pic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id="{5F0824E4-8531-4784-A9F1-AB49DBD49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33082" y="5166030"/>
                  <a:ext cx="8677835" cy="699247"/>
                </a:xfrm>
                <a:prstGeom prst="rect">
                  <a:avLst/>
                </a:prstGeom>
              </p:spPr>
            </p:pic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E5116C56-7397-4F02-92BD-0A9FF8E733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23092" y="5709265"/>
                  <a:ext cx="8785412" cy="744071"/>
                </a:xfrm>
                <a:prstGeom prst="rect">
                  <a:avLst/>
                </a:prstGeom>
              </p:spPr>
            </p:pic>
            <p:sp>
              <p:nvSpPr>
                <p:cNvPr id="14" name="Rettangolo 13"/>
                <p:cNvSpPr/>
                <p:nvPr/>
              </p:nvSpPr>
              <p:spPr>
                <a:xfrm>
                  <a:off x="3995936" y="3717032"/>
                  <a:ext cx="2232248" cy="216024"/>
                </a:xfrm>
                <a:prstGeom prst="rect">
                  <a:avLst/>
                </a:prstGeom>
                <a:solidFill>
                  <a:srgbClr val="FF9900">
                    <a:alpha val="27843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18" name="Rettangolo 17"/>
              <p:cNvSpPr/>
              <p:nvPr/>
            </p:nvSpPr>
            <p:spPr>
              <a:xfrm>
                <a:off x="539552" y="6290736"/>
                <a:ext cx="8064896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“Moderate evidence thiopurines may be superior to placebo - No clear difference in clinical relapses compared with 5-ASA….however this is based on low certainty evidence…v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ery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low 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certainty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evidence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in more 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serious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adverse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events </a:t>
                </a:r>
                <a:r>
                  <a:rPr lang="it-IT" sz="1100" b="1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compared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to 5</a:t>
                </a:r>
                <a:r>
                  <a:rPr lang="it-IT" sz="1100" b="1" dirty="0">
                    <a:latin typeface="Cambria Math" pitchFamily="18" charset="0"/>
                    <a:ea typeface="Times New Roman" pitchFamily="18" charset="0"/>
                    <a:cs typeface="Arial" pitchFamily="34" charset="0"/>
                  </a:rPr>
                  <a:t>‐</a:t>
                </a:r>
                <a:r>
                  <a:rPr lang="it-IT" sz="11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ASA</a:t>
                </a:r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“</a:t>
                </a:r>
                <a:endParaRPr lang="it-IT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ttangolo 23"/>
              <p:cNvSpPr/>
              <p:nvPr/>
            </p:nvSpPr>
            <p:spPr>
              <a:xfrm>
                <a:off x="395536" y="4541372"/>
                <a:ext cx="1152128" cy="216024"/>
              </a:xfrm>
              <a:prstGeom prst="rect">
                <a:avLst/>
              </a:prstGeom>
              <a:solidFill>
                <a:srgbClr val="FFFF00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395536" y="5157192"/>
                <a:ext cx="1152128" cy="216024"/>
              </a:xfrm>
              <a:prstGeom prst="rect">
                <a:avLst/>
              </a:prstGeom>
              <a:solidFill>
                <a:srgbClr val="00FFFF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395536" y="5733256"/>
                <a:ext cx="1152128" cy="216024"/>
              </a:xfrm>
              <a:prstGeom prst="rect">
                <a:avLst/>
              </a:prstGeom>
              <a:solidFill>
                <a:srgbClr val="006600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4" name="Rettangolo 33"/>
            <p:cNvSpPr/>
            <p:nvPr/>
          </p:nvSpPr>
          <p:spPr>
            <a:xfrm>
              <a:off x="2843808" y="4489956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Ardizzone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2004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Herfarth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2006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Savarino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2013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Hanauer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2004</a:t>
              </a: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2843808" y="5705127"/>
              <a:ext cx="8640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Ardizzone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2004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Herfarth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2006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Savarino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2013</a:t>
              </a:r>
            </a:p>
            <a:p>
              <a:r>
                <a:rPr lang="it-IT" sz="7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Hanauer</a:t>
              </a:r>
              <a:r>
                <a:rPr lang="it-IT" sz="7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2004</a:t>
              </a: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2843808" y="5184087"/>
              <a:ext cx="77296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8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Savarino</a:t>
              </a:r>
              <a:r>
                <a:rPr lang="it-IT" sz="8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2013</a:t>
              </a: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3959569" y="5157192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7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267744" y="692696"/>
            <a:ext cx="4608512" cy="1296144"/>
            <a:chOff x="0" y="0"/>
            <a:chExt cx="4932040" cy="121425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32040" cy="121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0" y="476672"/>
              <a:ext cx="4067944" cy="288031"/>
            </a:xfrm>
            <a:prstGeom prst="rect">
              <a:avLst/>
            </a:prstGeom>
            <a:solidFill>
              <a:srgbClr val="C00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020272" y="6309320"/>
            <a:ext cx="183069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Reinish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W, </a:t>
            </a:r>
            <a:r>
              <a:rPr lang="it-IT" sz="14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Gut</a:t>
            </a:r>
            <a:r>
              <a:rPr lang="it-IT" sz="14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2010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043608" y="2433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endParaRPr lang="it-IT" sz="2000" b="1" i="1" dirty="0">
              <a:solidFill>
                <a:srgbClr val="000066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1115616" y="2060848"/>
            <a:ext cx="6984776" cy="4108812"/>
            <a:chOff x="1115616" y="2060848"/>
            <a:chExt cx="6984776" cy="4108812"/>
          </a:xfrm>
        </p:grpSpPr>
        <p:grpSp>
          <p:nvGrpSpPr>
            <p:cNvPr id="33" name="Gruppo 32"/>
            <p:cNvGrpSpPr/>
            <p:nvPr/>
          </p:nvGrpSpPr>
          <p:grpSpPr>
            <a:xfrm>
              <a:off x="1115616" y="2060848"/>
              <a:ext cx="6984776" cy="3960440"/>
              <a:chOff x="1115616" y="2204864"/>
              <a:chExt cx="6984776" cy="3960440"/>
            </a:xfrm>
          </p:grpSpPr>
          <p:grpSp>
            <p:nvGrpSpPr>
              <p:cNvPr id="19" name="Gruppo 18"/>
              <p:cNvGrpSpPr/>
              <p:nvPr/>
            </p:nvGrpSpPr>
            <p:grpSpPr>
              <a:xfrm>
                <a:off x="1115616" y="2204864"/>
                <a:ext cx="6984776" cy="3960440"/>
                <a:chOff x="1115616" y="2204864"/>
                <a:chExt cx="6984776" cy="3960440"/>
              </a:xfrm>
            </p:grpSpPr>
            <p:graphicFrame>
              <p:nvGraphicFramePr>
                <p:cNvPr id="5" name="Grafico 4"/>
                <p:cNvGraphicFramePr/>
                <p:nvPr/>
              </p:nvGraphicFramePr>
              <p:xfrm>
                <a:off x="1259632" y="2204864"/>
                <a:ext cx="6840760" cy="39604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8" name="CasellaDiTesto 7"/>
                <p:cNvSpPr txBox="1"/>
                <p:nvPr/>
              </p:nvSpPr>
              <p:spPr>
                <a:xfrm>
                  <a:off x="1651034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9/41 </a:t>
                  </a:r>
                </a:p>
              </p:txBody>
            </p:sp>
            <p:sp>
              <p:nvSpPr>
                <p:cNvPr id="9" name="CasellaDiTesto 8"/>
                <p:cNvSpPr txBox="1"/>
                <p:nvPr/>
              </p:nvSpPr>
              <p:spPr>
                <a:xfrm>
                  <a:off x="2073143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4/37 </a:t>
                  </a:r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3059832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0/41 </a:t>
                  </a:r>
                </a:p>
              </p:txBody>
            </p:sp>
            <p:sp>
              <p:nvSpPr>
                <p:cNvPr id="12" name="CasellaDiTesto 11"/>
                <p:cNvSpPr txBox="1"/>
                <p:nvPr/>
              </p:nvSpPr>
              <p:spPr>
                <a:xfrm>
                  <a:off x="3481941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4/37 </a:t>
                  </a:r>
                </a:p>
              </p:txBody>
            </p:sp>
            <p:sp>
              <p:nvSpPr>
                <p:cNvPr id="13" name="CasellaDiTesto 12"/>
                <p:cNvSpPr txBox="1"/>
                <p:nvPr/>
              </p:nvSpPr>
              <p:spPr>
                <a:xfrm>
                  <a:off x="4509931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9/41 </a:t>
                  </a:r>
                </a:p>
              </p:txBody>
            </p:sp>
            <p:sp>
              <p:nvSpPr>
                <p:cNvPr id="14" name="CasellaDiTesto 13"/>
                <p:cNvSpPr txBox="1"/>
                <p:nvPr/>
              </p:nvSpPr>
              <p:spPr>
                <a:xfrm>
                  <a:off x="4932040" y="5312241"/>
                  <a:ext cx="5212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0/37 </a:t>
                  </a:r>
                </a:p>
              </p:txBody>
            </p:sp>
            <p:sp>
              <p:nvSpPr>
                <p:cNvPr id="15" name="CasellaDiTesto 14"/>
                <p:cNvSpPr txBox="1"/>
                <p:nvPr/>
              </p:nvSpPr>
              <p:spPr>
                <a:xfrm>
                  <a:off x="5935737" y="5312241"/>
                  <a:ext cx="5645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19/30</a:t>
                  </a:r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6357846" y="5312241"/>
                  <a:ext cx="5645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200" b="1" dirty="0"/>
                    <a:t>11/32</a:t>
                  </a:r>
                </a:p>
              </p:txBody>
            </p:sp>
            <p:sp>
              <p:nvSpPr>
                <p:cNvPr id="17" name="CasellaDiTesto 16"/>
                <p:cNvSpPr txBox="1"/>
                <p:nvPr/>
              </p:nvSpPr>
              <p:spPr>
                <a:xfrm>
                  <a:off x="1115616" y="5312241"/>
                  <a:ext cx="414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b="1" dirty="0" err="1"/>
                    <a:t>pts</a:t>
                  </a:r>
                  <a:endParaRPr lang="it-IT" sz="1400" b="1" dirty="0"/>
                </a:p>
              </p:txBody>
            </p:sp>
          </p:grpSp>
          <p:sp>
            <p:nvSpPr>
              <p:cNvPr id="20" name="CasellaDiTesto 19"/>
              <p:cNvSpPr txBox="1"/>
              <p:nvPr/>
            </p:nvSpPr>
            <p:spPr>
              <a:xfrm>
                <a:off x="1925147" y="3898369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/>
                  <a:t>ns</a:t>
                </a:r>
                <a:endParaRPr lang="it-IT" sz="1200" b="1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3278291" y="4670579"/>
                <a:ext cx="6222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/>
                  <a:t>p=0.03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4499992" y="3904333"/>
                <a:ext cx="7008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/>
                  <a:t>p=0.002</a:t>
                </a: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6084168" y="2268027"/>
                <a:ext cx="7008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/>
                  <a:t>p=0.002</a:t>
                </a:r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1691680" y="5877272"/>
              <a:ext cx="86113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00" b="1" dirty="0">
                  <a:solidFill>
                    <a:srgbClr val="000066"/>
                  </a:solidFill>
                  <a:latin typeface="Gisha" pitchFamily="34" charset="-79"/>
                  <a:cs typeface="Gisha" pitchFamily="34" charset="-79"/>
                </a:rPr>
                <a:t>at 1 </a:t>
              </a:r>
              <a:r>
                <a:rPr lang="it-IT" sz="1300" b="1" dirty="0" err="1">
                  <a:solidFill>
                    <a:srgbClr val="000066"/>
                  </a:solidFill>
                  <a:latin typeface="Gisha" pitchFamily="34" charset="-79"/>
                  <a:cs typeface="Gisha" pitchFamily="34" charset="-79"/>
                </a:rPr>
                <a:t>year</a:t>
              </a:r>
              <a:endParaRPr lang="it-IT" sz="1300" b="1" dirty="0">
                <a:solidFill>
                  <a:srgbClr val="000066"/>
                </a:solidFill>
                <a:latin typeface="Gisha" pitchFamily="34" charset="-79"/>
                <a:cs typeface="Gisha" pitchFamily="34" charset="-79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985" y="2931592"/>
            <a:ext cx="6817391" cy="373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830" y="481211"/>
            <a:ext cx="52197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707904" y="6309320"/>
            <a:ext cx="1728192" cy="21602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123728" y="1340769"/>
            <a:ext cx="3024336" cy="216023"/>
          </a:xfrm>
          <a:prstGeom prst="rect">
            <a:avLst/>
          </a:prstGeom>
          <a:solidFill>
            <a:srgbClr val="C0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148064" y="1124744"/>
            <a:ext cx="1440160" cy="216024"/>
          </a:xfrm>
          <a:prstGeom prst="rect">
            <a:avLst/>
          </a:prstGeom>
          <a:solidFill>
            <a:srgbClr val="C00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Network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Metanalysis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3" y="548681"/>
            <a:ext cx="4077927" cy="6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53" y="1228853"/>
            <a:ext cx="2988742" cy="21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1C0A00D8-6366-45A1-A0C7-80B9906CE727}"/>
              </a:ext>
            </a:extLst>
          </p:cNvPr>
          <p:cNvGrpSpPr/>
          <p:nvPr/>
        </p:nvGrpSpPr>
        <p:grpSpPr>
          <a:xfrm>
            <a:off x="107504" y="2636912"/>
            <a:ext cx="8532440" cy="3802270"/>
            <a:chOff x="107504" y="2651066"/>
            <a:chExt cx="8532440" cy="38022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15862" b="18384"/>
            <a:stretch/>
          </p:blipFill>
          <p:spPr bwMode="auto">
            <a:xfrm>
              <a:off x="256908" y="4595282"/>
              <a:ext cx="8383036" cy="185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107504" y="4293096"/>
              <a:ext cx="679914" cy="209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F58BE60B-0568-490F-B895-E41C80883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10281"/>
            <a:stretch/>
          </p:blipFill>
          <p:spPr bwMode="auto">
            <a:xfrm>
              <a:off x="143920" y="2651066"/>
              <a:ext cx="8172495" cy="193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1F9D83FB-8643-4D83-AD26-24DF930C7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3061" y="3420288"/>
              <a:ext cx="20253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000066"/>
                  </a:solidFill>
                  <a:latin typeface="Arial" pitchFamily="34" charset="0"/>
                </a:rPr>
                <a:t>CLINICAL RECURRENCE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5D7E619C-4DD5-4CB7-B5BE-D9F52384B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7894" y="5384249"/>
              <a:ext cx="23439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000066"/>
                  </a:solidFill>
                  <a:latin typeface="Arial" pitchFamily="34" charset="0"/>
                </a:rPr>
                <a:t>ENDOSCOPIC RECURRENCE</a:t>
              </a: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2" b="8333"/>
          <a:stretch/>
        </p:blipFill>
        <p:spPr bwMode="auto">
          <a:xfrm>
            <a:off x="2925741" y="836712"/>
            <a:ext cx="639878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ttore 1 20"/>
          <p:cNvCxnSpPr/>
          <p:nvPr/>
        </p:nvCxnSpPr>
        <p:spPr>
          <a:xfrm>
            <a:off x="3419872" y="3429000"/>
            <a:ext cx="0" cy="3024336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409367"/>
            <a:ext cx="4824536" cy="71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10"/>
          <p:cNvGrpSpPr/>
          <p:nvPr/>
        </p:nvGrpSpPr>
        <p:grpSpPr>
          <a:xfrm>
            <a:off x="395536" y="1844824"/>
            <a:ext cx="8280920" cy="4104456"/>
            <a:chOff x="251519" y="1916832"/>
            <a:chExt cx="8280921" cy="4176464"/>
          </a:xfrm>
        </p:grpSpPr>
        <p:grpSp>
          <p:nvGrpSpPr>
            <p:cNvPr id="4" name="Gruppo 524"/>
            <p:cNvGrpSpPr/>
            <p:nvPr/>
          </p:nvGrpSpPr>
          <p:grpSpPr>
            <a:xfrm>
              <a:off x="251519" y="2276872"/>
              <a:ext cx="8280921" cy="3816424"/>
              <a:chOff x="179512" y="2060848"/>
              <a:chExt cx="8280921" cy="3816424"/>
            </a:xfrm>
          </p:grpSpPr>
          <p:sp>
            <p:nvSpPr>
              <p:cNvPr id="283" name="Text Box 283"/>
              <p:cNvSpPr txBox="1">
                <a:spLocks noChangeArrowheads="1"/>
              </p:cNvSpPr>
              <p:nvPr/>
            </p:nvSpPr>
            <p:spPr bwMode="auto">
              <a:xfrm>
                <a:off x="1259633" y="2060848"/>
                <a:ext cx="310570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990033"/>
                    </a:solidFill>
                    <a:latin typeface="Arial" charset="0"/>
                  </a:rPr>
                  <a:t>CLINICAL RECURRENCE</a:t>
                </a:r>
              </a:p>
            </p:txBody>
          </p:sp>
          <p:sp>
            <p:nvSpPr>
              <p:cNvPr id="284" name="Text Box 284"/>
              <p:cNvSpPr txBox="1">
                <a:spLocks noChangeArrowheads="1"/>
              </p:cNvSpPr>
              <p:nvPr/>
            </p:nvSpPr>
            <p:spPr bwMode="auto">
              <a:xfrm>
                <a:off x="4850671" y="2060848"/>
                <a:ext cx="310570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990033"/>
                    </a:solidFill>
                    <a:latin typeface="Arial" charset="0"/>
                  </a:rPr>
                  <a:t>SURGICAL RECURRENCE</a:t>
                </a:r>
              </a:p>
            </p:txBody>
          </p:sp>
          <p:pic>
            <p:nvPicPr>
              <p:cNvPr id="307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1405"/>
              <a:stretch>
                <a:fillRect/>
              </a:stretch>
            </p:blipFill>
            <p:spPr bwMode="auto">
              <a:xfrm>
                <a:off x="179512" y="2306695"/>
                <a:ext cx="8280921" cy="3570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6" name="Rettangolo 525"/>
            <p:cNvSpPr/>
            <p:nvPr/>
          </p:nvSpPr>
          <p:spPr>
            <a:xfrm>
              <a:off x="395536" y="1916832"/>
              <a:ext cx="8136904" cy="4176464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43608" y="-65850"/>
            <a:ext cx="7056784" cy="400110"/>
          </a:xfrm>
          <a:prstGeom prst="rect">
            <a:avLst/>
          </a:prstGeom>
          <a:solidFill>
            <a:srgbClr val="FF99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LONG TERM IMPACT-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Mesalamine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027" y="6309320"/>
            <a:ext cx="3685549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07504" y="6119336"/>
            <a:ext cx="4320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- Group 1: continuative postoperative </a:t>
            </a:r>
            <a:r>
              <a:rPr lang="it-IT" sz="1050" dirty="0" err="1"/>
              <a:t>mesalazine</a:t>
            </a:r>
            <a:endParaRPr lang="it-IT" sz="1050" dirty="0"/>
          </a:p>
          <a:p>
            <a:r>
              <a:rPr lang="en-US" sz="1050" dirty="0"/>
              <a:t>- Group 2: patients who had not received any postoperative </a:t>
            </a:r>
            <a:r>
              <a:rPr lang="it-IT" sz="1050" dirty="0"/>
              <a:t>treatment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50337" y="1075383"/>
            <a:ext cx="2305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+mj-lt"/>
                <a:cs typeface="Arial" panose="020B0604020202020204" pitchFamily="34" charset="0"/>
              </a:rPr>
              <a:t>216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  <a:p>
            <a:r>
              <a:rPr lang="it-IT" sz="1100" dirty="0" err="1">
                <a:latin typeface="+mj-lt"/>
                <a:cs typeface="Arial" panose="020B0604020202020204" pitchFamily="34" charset="0"/>
              </a:rPr>
              <a:t>Mesalamine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146 (67%)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  <a:p>
            <a:r>
              <a:rPr lang="en-US" sz="1100" dirty="0">
                <a:latin typeface="+mj-lt"/>
              </a:rPr>
              <a:t>Clinical recurrence 86 /216 (40%) pts</a:t>
            </a:r>
          </a:p>
          <a:p>
            <a:r>
              <a:rPr lang="it-IT" sz="1100" dirty="0" err="1">
                <a:latin typeface="+mj-lt"/>
                <a:cs typeface="Arial" panose="020B0604020202020204" pitchFamily="34" charset="0"/>
              </a:rPr>
              <a:t>Surgical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recurrence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38/216 (18%)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42" y="456010"/>
            <a:ext cx="5603917" cy="87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508104" y="6516372"/>
            <a:ext cx="2880725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2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Papay</a:t>
            </a:r>
            <a:r>
              <a:rPr lang="it-IT" sz="12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P </a:t>
            </a:r>
            <a:r>
              <a:rPr lang="it-IT" sz="12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et</a:t>
            </a:r>
            <a:r>
              <a:rPr lang="it-IT" sz="12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al. Am J </a:t>
            </a:r>
            <a:r>
              <a:rPr lang="it-IT" sz="1200" i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Gastroenterol</a:t>
            </a:r>
            <a:r>
              <a:rPr lang="it-IT" sz="12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Lucida Sans Unicode" pitchFamily="34" charset="0"/>
              </a:rPr>
              <a:t> 2009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1270501"/>
            <a:ext cx="24080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latin typeface="+mj-lt"/>
                <a:cs typeface="Arial" panose="020B0604020202020204" pitchFamily="34" charset="0"/>
              </a:rPr>
              <a:t>326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  <a:p>
            <a:r>
              <a:rPr lang="it-IT" sz="1100" dirty="0" err="1">
                <a:latin typeface="+mj-lt"/>
                <a:cs typeface="Arial" panose="020B0604020202020204" pitchFamily="34" charset="0"/>
              </a:rPr>
              <a:t>Thiopurine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161 (49%)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  <a:p>
            <a:r>
              <a:rPr lang="it-IT" sz="1100" dirty="0" err="1">
                <a:latin typeface="+mj-lt"/>
                <a:cs typeface="Arial" panose="020B0604020202020204" pitchFamily="34" charset="0"/>
              </a:rPr>
              <a:t>Surgical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recurrence</a:t>
            </a:r>
            <a:r>
              <a:rPr lang="it-IT" sz="1100" dirty="0">
                <a:latin typeface="+mj-lt"/>
                <a:cs typeface="Arial" panose="020B0604020202020204" pitchFamily="34" charset="0"/>
              </a:rPr>
              <a:t> 151/326 (46%) </a:t>
            </a:r>
            <a:r>
              <a:rPr lang="it-IT" sz="1100" dirty="0" err="1">
                <a:latin typeface="+mj-lt"/>
                <a:cs typeface="Arial" panose="020B0604020202020204" pitchFamily="34" charset="0"/>
              </a:rPr>
              <a:t>pts</a:t>
            </a:r>
            <a:endParaRPr lang="it-IT" sz="11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251520" y="1916832"/>
            <a:ext cx="5688632" cy="3600400"/>
            <a:chOff x="467544" y="2636912"/>
            <a:chExt cx="5256584" cy="3314607"/>
          </a:xfrm>
        </p:grpSpPr>
        <p:grpSp>
          <p:nvGrpSpPr>
            <p:cNvPr id="21" name="Gruppo 20"/>
            <p:cNvGrpSpPr/>
            <p:nvPr/>
          </p:nvGrpSpPr>
          <p:grpSpPr>
            <a:xfrm>
              <a:off x="467544" y="2636912"/>
              <a:ext cx="5256584" cy="3314607"/>
              <a:chOff x="1187624" y="2132856"/>
              <a:chExt cx="5256584" cy="331460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119" r="3875"/>
              <a:stretch>
                <a:fillRect/>
              </a:stretch>
            </p:blipFill>
            <p:spPr bwMode="auto">
              <a:xfrm>
                <a:off x="1187624" y="2132856"/>
                <a:ext cx="5256584" cy="3314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ttangolo 18"/>
              <p:cNvSpPr/>
              <p:nvPr/>
            </p:nvSpPr>
            <p:spPr>
              <a:xfrm rot="16200000">
                <a:off x="427788" y="3290053"/>
                <a:ext cx="2088232" cy="360040"/>
              </a:xfrm>
              <a:prstGeom prst="rect">
                <a:avLst/>
              </a:prstGeom>
              <a:solidFill>
                <a:srgbClr val="FF9900">
                  <a:alpha val="1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Rettangolo 21"/>
            <p:cNvSpPr/>
            <p:nvPr/>
          </p:nvSpPr>
          <p:spPr>
            <a:xfrm>
              <a:off x="4572000" y="2924944"/>
              <a:ext cx="1080120" cy="132021"/>
            </a:xfrm>
            <a:prstGeom prst="rect">
              <a:avLst/>
            </a:prstGeom>
            <a:solidFill>
              <a:srgbClr val="FF9900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076056" y="3645024"/>
            <a:ext cx="3816424" cy="2664296"/>
            <a:chOff x="5652120" y="4015134"/>
            <a:chExt cx="3312368" cy="2294186"/>
          </a:xfrm>
        </p:grpSpPr>
        <p:grpSp>
          <p:nvGrpSpPr>
            <p:cNvPr id="18" name="Gruppo 17"/>
            <p:cNvGrpSpPr/>
            <p:nvPr/>
          </p:nvGrpSpPr>
          <p:grpSpPr>
            <a:xfrm>
              <a:off x="5652120" y="4015134"/>
              <a:ext cx="3312368" cy="2294186"/>
              <a:chOff x="179512" y="2348880"/>
              <a:chExt cx="3312368" cy="2294186"/>
            </a:xfrm>
          </p:grpSpPr>
          <p:grpSp>
            <p:nvGrpSpPr>
              <p:cNvPr id="14" name="Gruppo 13"/>
              <p:cNvGrpSpPr/>
              <p:nvPr/>
            </p:nvGrpSpPr>
            <p:grpSpPr>
              <a:xfrm>
                <a:off x="179512" y="2348880"/>
                <a:ext cx="3312368" cy="2294186"/>
                <a:chOff x="2411760" y="3356992"/>
                <a:chExt cx="3312368" cy="2294186"/>
              </a:xfrm>
            </p:grpSpPr>
            <p:pic>
              <p:nvPicPr>
                <p:cNvPr id="11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3565" r="77980"/>
                <a:stretch>
                  <a:fillRect/>
                </a:stretch>
              </p:blipFill>
              <p:spPr bwMode="auto">
                <a:xfrm>
                  <a:off x="2411760" y="3356992"/>
                  <a:ext cx="1656184" cy="2294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9529" t="13565" r="64727"/>
                <a:stretch>
                  <a:fillRect/>
                </a:stretch>
              </p:blipFill>
              <p:spPr bwMode="auto">
                <a:xfrm>
                  <a:off x="4067944" y="3356992"/>
                  <a:ext cx="432048" cy="2294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49745" t="13565" r="43665"/>
                <a:stretch>
                  <a:fillRect/>
                </a:stretch>
              </p:blipFill>
              <p:spPr bwMode="auto">
                <a:xfrm>
                  <a:off x="4427984" y="3356992"/>
                  <a:ext cx="495672" cy="2294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0807" t="13565" r="16747"/>
                <a:stretch>
                  <a:fillRect/>
                </a:stretch>
              </p:blipFill>
              <p:spPr bwMode="auto">
                <a:xfrm>
                  <a:off x="4788024" y="3356992"/>
                  <a:ext cx="936104" cy="2294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659" t="5426" r="76066" b="89148"/>
              <a:stretch>
                <a:fillRect/>
              </a:stretch>
            </p:blipFill>
            <p:spPr bwMode="auto">
              <a:xfrm>
                <a:off x="199390" y="2401010"/>
                <a:ext cx="122413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2826" t="13565" r="1429"/>
              <a:stretch>
                <a:fillRect/>
              </a:stretch>
            </p:blipFill>
            <p:spPr bwMode="auto">
              <a:xfrm>
                <a:off x="3059832" y="2348880"/>
                <a:ext cx="432048" cy="2294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0807" t="13565" r="9088" b="78296"/>
              <a:stretch>
                <a:fillRect/>
              </a:stretch>
            </p:blipFill>
            <p:spPr bwMode="auto">
              <a:xfrm>
                <a:off x="1979712" y="2348880"/>
                <a:ext cx="1512168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Rettangolo 22"/>
            <p:cNvSpPr/>
            <p:nvPr/>
          </p:nvSpPr>
          <p:spPr>
            <a:xfrm>
              <a:off x="5652120" y="6093296"/>
              <a:ext cx="1368152" cy="144016"/>
            </a:xfrm>
            <a:prstGeom prst="rect">
              <a:avLst/>
            </a:prstGeom>
            <a:solidFill>
              <a:srgbClr val="FF9900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652120" y="5425346"/>
              <a:ext cx="1368152" cy="144016"/>
            </a:xfrm>
            <a:prstGeom prst="rect">
              <a:avLst/>
            </a:prstGeom>
            <a:solidFill>
              <a:srgbClr val="FF9900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652120" y="4941168"/>
              <a:ext cx="1368152" cy="144016"/>
            </a:xfrm>
            <a:prstGeom prst="rect">
              <a:avLst/>
            </a:prstGeom>
            <a:solidFill>
              <a:srgbClr val="FF9900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8" name="Rectangle 1">
            <a:extLst>
              <a:ext uri="{FF2B5EF4-FFF2-40B4-BE49-F238E27FC236}">
                <a16:creationId xmlns:a16="http://schemas.microsoft.com/office/drawing/2014/main" id="{791E41FE-3CA9-4664-BAC9-C9B90FA4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4571"/>
            <a:ext cx="7056784" cy="400110"/>
          </a:xfrm>
          <a:prstGeom prst="rect">
            <a:avLst/>
          </a:prstGeom>
          <a:solidFill>
            <a:srgbClr val="FF99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LONG TERM IMPACT-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ttangolo 155">
            <a:extLst>
              <a:ext uri="{FF2B5EF4-FFF2-40B4-BE49-F238E27FC236}">
                <a16:creationId xmlns:a16="http://schemas.microsoft.com/office/drawing/2014/main" id="{29DECF5C-7C4C-4346-AF37-64D8E7476623}"/>
              </a:ext>
            </a:extLst>
          </p:cNvPr>
          <p:cNvSpPr/>
          <p:nvPr/>
        </p:nvSpPr>
        <p:spPr>
          <a:xfrm>
            <a:off x="156916" y="601266"/>
            <a:ext cx="4135437" cy="2874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CC1EFA8E-5F3C-484C-92F1-44E97E044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86378"/>
              </p:ext>
            </p:extLst>
          </p:nvPr>
        </p:nvGraphicFramePr>
        <p:xfrm>
          <a:off x="208580" y="2112775"/>
          <a:ext cx="4022264" cy="519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795">
                  <a:extLst>
                    <a:ext uri="{9D8B030D-6E8A-4147-A177-3AD203B41FA5}">
                      <a16:colId xmlns:a16="http://schemas.microsoft.com/office/drawing/2014/main" val="676393246"/>
                    </a:ext>
                  </a:extLst>
                </a:gridCol>
                <a:gridCol w="970740">
                  <a:extLst>
                    <a:ext uri="{9D8B030D-6E8A-4147-A177-3AD203B41FA5}">
                      <a16:colId xmlns:a16="http://schemas.microsoft.com/office/drawing/2014/main" val="1904112021"/>
                    </a:ext>
                  </a:extLst>
                </a:gridCol>
                <a:gridCol w="970740">
                  <a:extLst>
                    <a:ext uri="{9D8B030D-6E8A-4147-A177-3AD203B41FA5}">
                      <a16:colId xmlns:a16="http://schemas.microsoft.com/office/drawing/2014/main" val="2969366935"/>
                    </a:ext>
                  </a:extLst>
                </a:gridCol>
                <a:gridCol w="1058989">
                  <a:extLst>
                    <a:ext uri="{9D8B030D-6E8A-4147-A177-3AD203B41FA5}">
                      <a16:colId xmlns:a16="http://schemas.microsoft.com/office/drawing/2014/main" val="138513011"/>
                    </a:ext>
                  </a:extLst>
                </a:gridCol>
              </a:tblGrid>
              <a:tr h="51903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66"/>
                          </a:solidFill>
                          <a:effectLst/>
                        </a:rPr>
                        <a:t>Population</a:t>
                      </a:r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 n=657</a:t>
                      </a:r>
                      <a:endParaRPr lang="it-IT" sz="1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1980-1998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n=198</a:t>
                      </a:r>
                      <a:endParaRPr lang="it-IT" sz="1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1999-2009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n=218</a:t>
                      </a:r>
                      <a:endParaRPr lang="it-IT" sz="1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2010-2020</a:t>
                      </a:r>
                    </a:p>
                    <a:p>
                      <a:pPr algn="ctr"/>
                      <a:r>
                        <a:rPr lang="it-IT" sz="1400" dirty="0">
                          <a:solidFill>
                            <a:srgbClr val="000066"/>
                          </a:solidFill>
                          <a:effectLst/>
                        </a:rPr>
                        <a:t>n=241</a:t>
                      </a:r>
                      <a:endParaRPr lang="it-IT" sz="14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71022"/>
                  </a:ext>
                </a:extLst>
              </a:tr>
            </a:tbl>
          </a:graphicData>
        </a:graphic>
      </p:graphicFrame>
      <p:grpSp>
        <p:nvGrpSpPr>
          <p:cNvPr id="2066" name="Gruppo 2065">
            <a:extLst>
              <a:ext uri="{FF2B5EF4-FFF2-40B4-BE49-F238E27FC236}">
                <a16:creationId xmlns:a16="http://schemas.microsoft.com/office/drawing/2014/main" id="{0BCAB64D-70C2-4BF3-9813-964FE8DBEEC9}"/>
              </a:ext>
            </a:extLst>
          </p:cNvPr>
          <p:cNvGrpSpPr/>
          <p:nvPr/>
        </p:nvGrpSpPr>
        <p:grpSpPr>
          <a:xfrm>
            <a:off x="4499992" y="507116"/>
            <a:ext cx="4115371" cy="2916262"/>
            <a:chOff x="4499992" y="620688"/>
            <a:chExt cx="4115371" cy="2916262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103055A-5D99-4F11-A1F3-57FF604AD8DD}"/>
                </a:ext>
              </a:extLst>
            </p:cNvPr>
            <p:cNvSpPr txBox="1"/>
            <p:nvPr/>
          </p:nvSpPr>
          <p:spPr>
            <a:xfrm>
              <a:off x="6961708" y="2470293"/>
              <a:ext cx="14987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0000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Logrank</a:t>
              </a:r>
              <a:r>
                <a:rPr lang="en-US" sz="1200" b="1" dirty="0">
                  <a:solidFill>
                    <a:srgbClr val="0000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1200" b="1" dirty="0">
                  <a:solidFill>
                    <a:srgbClr val="00006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&lt;0.0001</a:t>
              </a:r>
              <a:endParaRPr lang="it-IT" sz="1200" dirty="0">
                <a:solidFill>
                  <a:srgbClr val="000066"/>
                </a:solidFill>
              </a:endParaRPr>
            </a:p>
          </p:txBody>
        </p: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A079AC71-1995-4048-8AF4-2FA3DD550C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00563" y="657225"/>
              <a:ext cx="4114800" cy="2879725"/>
              <a:chOff x="2835" y="414"/>
              <a:chExt cx="2592" cy="1814"/>
            </a:xfrm>
          </p:grpSpPr>
          <p:sp>
            <p:nvSpPr>
              <p:cNvPr id="7" name="AutoShape 2">
                <a:extLst>
                  <a:ext uri="{FF2B5EF4-FFF2-40B4-BE49-F238E27FC236}">
                    <a16:creationId xmlns:a16="http://schemas.microsoft.com/office/drawing/2014/main" id="{70139D53-3E81-4F43-BC76-8A3361E07D8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80" y="414"/>
                <a:ext cx="2540" cy="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04239FD8-A96E-4907-8AF5-FA0D3EF26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414"/>
                <a:ext cx="2592" cy="1812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E4F97600-B9C7-443D-AE80-F3058EFE1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414"/>
                <a:ext cx="2592" cy="1811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1CFFD3EC-54C4-47B5-9F61-4B4D5A26C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416"/>
                <a:ext cx="2588" cy="1808"/>
              </a:xfrm>
              <a:prstGeom prst="rect">
                <a:avLst/>
              </a:prstGeom>
              <a:noFill/>
              <a:ln w="635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6355D944-4F6C-404A-8FED-E99D8740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6" y="588"/>
                <a:ext cx="2335" cy="1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8B91C40B-325B-4BE7-86F4-C3F598E57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8" y="589"/>
                <a:ext cx="2331" cy="1140"/>
              </a:xfrm>
              <a:prstGeom prst="rect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4A68E444-862D-4BB5-919B-B76529F94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1425"/>
                <a:ext cx="2335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" name="Line 10">
                <a:extLst>
                  <a:ext uri="{FF2B5EF4-FFF2-40B4-BE49-F238E27FC236}">
                    <a16:creationId xmlns:a16="http://schemas.microsoft.com/office/drawing/2014/main" id="{0016C8E7-AF5A-44CA-AD82-71E4D45B4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1159"/>
                <a:ext cx="2335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07E37DBA-2471-4985-8A76-7D495432F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893"/>
                <a:ext cx="2335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E0B480EE-A98A-488E-8DA6-4BE001C17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627"/>
                <a:ext cx="2335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0A395ABB-164E-4DF2-B27C-6AB644F53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627"/>
                <a:ext cx="2252" cy="70"/>
              </a:xfrm>
              <a:custGeom>
                <a:avLst/>
                <a:gdLst>
                  <a:gd name="T0" fmla="*/ 0 w 2252"/>
                  <a:gd name="T1" fmla="*/ 0 h 70"/>
                  <a:gd name="T2" fmla="*/ 0 w 2252"/>
                  <a:gd name="T3" fmla="*/ 0 h 70"/>
                  <a:gd name="T4" fmla="*/ 9 w 2252"/>
                  <a:gd name="T5" fmla="*/ 0 h 70"/>
                  <a:gd name="T6" fmla="*/ 77 w 2252"/>
                  <a:gd name="T7" fmla="*/ 6 h 70"/>
                  <a:gd name="T8" fmla="*/ 134 w 2252"/>
                  <a:gd name="T9" fmla="*/ 6 h 70"/>
                  <a:gd name="T10" fmla="*/ 152 w 2252"/>
                  <a:gd name="T11" fmla="*/ 6 h 70"/>
                  <a:gd name="T12" fmla="*/ 171 w 2252"/>
                  <a:gd name="T13" fmla="*/ 6 h 70"/>
                  <a:gd name="T14" fmla="*/ 265 w 2252"/>
                  <a:gd name="T15" fmla="*/ 6 h 70"/>
                  <a:gd name="T16" fmla="*/ 305 w 2252"/>
                  <a:gd name="T17" fmla="*/ 6 h 70"/>
                  <a:gd name="T18" fmla="*/ 457 w 2252"/>
                  <a:gd name="T19" fmla="*/ 6 h 70"/>
                  <a:gd name="T20" fmla="*/ 457 w 2252"/>
                  <a:gd name="T21" fmla="*/ 6 h 70"/>
                  <a:gd name="T22" fmla="*/ 514 w 2252"/>
                  <a:gd name="T23" fmla="*/ 6 h 70"/>
                  <a:gd name="T24" fmla="*/ 647 w 2252"/>
                  <a:gd name="T25" fmla="*/ 6 h 70"/>
                  <a:gd name="T26" fmla="*/ 648 w 2252"/>
                  <a:gd name="T27" fmla="*/ 6 h 70"/>
                  <a:gd name="T28" fmla="*/ 685 w 2252"/>
                  <a:gd name="T29" fmla="*/ 6 h 70"/>
                  <a:gd name="T30" fmla="*/ 686 w 2252"/>
                  <a:gd name="T31" fmla="*/ 12 h 70"/>
                  <a:gd name="T32" fmla="*/ 800 w 2252"/>
                  <a:gd name="T33" fmla="*/ 17 h 70"/>
                  <a:gd name="T34" fmla="*/ 839 w 2252"/>
                  <a:gd name="T35" fmla="*/ 17 h 70"/>
                  <a:gd name="T36" fmla="*/ 857 w 2252"/>
                  <a:gd name="T37" fmla="*/ 17 h 70"/>
                  <a:gd name="T38" fmla="*/ 876 w 2252"/>
                  <a:gd name="T39" fmla="*/ 17 h 70"/>
                  <a:gd name="T40" fmla="*/ 914 w 2252"/>
                  <a:gd name="T41" fmla="*/ 17 h 70"/>
                  <a:gd name="T42" fmla="*/ 1049 w 2252"/>
                  <a:gd name="T43" fmla="*/ 17 h 70"/>
                  <a:gd name="T44" fmla="*/ 1104 w 2252"/>
                  <a:gd name="T45" fmla="*/ 17 h 70"/>
                  <a:gd name="T46" fmla="*/ 1142 w 2252"/>
                  <a:gd name="T47" fmla="*/ 17 h 70"/>
                  <a:gd name="T48" fmla="*/ 1143 w 2252"/>
                  <a:gd name="T49" fmla="*/ 23 h 70"/>
                  <a:gd name="T50" fmla="*/ 1181 w 2252"/>
                  <a:gd name="T51" fmla="*/ 30 h 70"/>
                  <a:gd name="T52" fmla="*/ 1199 w 2252"/>
                  <a:gd name="T53" fmla="*/ 30 h 70"/>
                  <a:gd name="T54" fmla="*/ 1295 w 2252"/>
                  <a:gd name="T55" fmla="*/ 30 h 70"/>
                  <a:gd name="T56" fmla="*/ 1313 w 2252"/>
                  <a:gd name="T57" fmla="*/ 30 h 70"/>
                  <a:gd name="T58" fmla="*/ 1315 w 2252"/>
                  <a:gd name="T59" fmla="*/ 36 h 70"/>
                  <a:gd name="T60" fmla="*/ 1351 w 2252"/>
                  <a:gd name="T61" fmla="*/ 36 h 70"/>
                  <a:gd name="T62" fmla="*/ 1371 w 2252"/>
                  <a:gd name="T63" fmla="*/ 36 h 70"/>
                  <a:gd name="T64" fmla="*/ 1409 w 2252"/>
                  <a:gd name="T65" fmla="*/ 42 h 70"/>
                  <a:gd name="T66" fmla="*/ 1484 w 2252"/>
                  <a:gd name="T67" fmla="*/ 42 h 70"/>
                  <a:gd name="T68" fmla="*/ 1485 w 2252"/>
                  <a:gd name="T69" fmla="*/ 42 h 70"/>
                  <a:gd name="T70" fmla="*/ 1486 w 2252"/>
                  <a:gd name="T71" fmla="*/ 42 h 70"/>
                  <a:gd name="T72" fmla="*/ 1505 w 2252"/>
                  <a:gd name="T73" fmla="*/ 42 h 70"/>
                  <a:gd name="T74" fmla="*/ 1506 w 2252"/>
                  <a:gd name="T75" fmla="*/ 49 h 70"/>
                  <a:gd name="T76" fmla="*/ 1542 w 2252"/>
                  <a:gd name="T77" fmla="*/ 49 h 70"/>
                  <a:gd name="T78" fmla="*/ 1561 w 2252"/>
                  <a:gd name="T79" fmla="*/ 56 h 70"/>
                  <a:gd name="T80" fmla="*/ 1580 w 2252"/>
                  <a:gd name="T81" fmla="*/ 56 h 70"/>
                  <a:gd name="T82" fmla="*/ 1600 w 2252"/>
                  <a:gd name="T83" fmla="*/ 56 h 70"/>
                  <a:gd name="T84" fmla="*/ 1714 w 2252"/>
                  <a:gd name="T85" fmla="*/ 56 h 70"/>
                  <a:gd name="T86" fmla="*/ 1771 w 2252"/>
                  <a:gd name="T87" fmla="*/ 56 h 70"/>
                  <a:gd name="T88" fmla="*/ 1828 w 2252"/>
                  <a:gd name="T89" fmla="*/ 56 h 70"/>
                  <a:gd name="T90" fmla="*/ 1885 w 2252"/>
                  <a:gd name="T91" fmla="*/ 63 h 70"/>
                  <a:gd name="T92" fmla="*/ 1903 w 2252"/>
                  <a:gd name="T93" fmla="*/ 63 h 70"/>
                  <a:gd name="T94" fmla="*/ 1969 w 2252"/>
                  <a:gd name="T95" fmla="*/ 63 h 70"/>
                  <a:gd name="T96" fmla="*/ 1981 w 2252"/>
                  <a:gd name="T97" fmla="*/ 70 h 70"/>
                  <a:gd name="T98" fmla="*/ 2001 w 2252"/>
                  <a:gd name="T99" fmla="*/ 70 h 70"/>
                  <a:gd name="T100" fmla="*/ 2056 w 2252"/>
                  <a:gd name="T101" fmla="*/ 70 h 70"/>
                  <a:gd name="T102" fmla="*/ 2057 w 2252"/>
                  <a:gd name="T103" fmla="*/ 70 h 70"/>
                  <a:gd name="T104" fmla="*/ 2075 w 2252"/>
                  <a:gd name="T105" fmla="*/ 70 h 70"/>
                  <a:gd name="T106" fmla="*/ 2170 w 2252"/>
                  <a:gd name="T107" fmla="*/ 70 h 70"/>
                  <a:gd name="T108" fmla="*/ 2228 w 2252"/>
                  <a:gd name="T109" fmla="*/ 70 h 70"/>
                  <a:gd name="T110" fmla="*/ 2252 w 2252"/>
                  <a:gd name="T1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52" h="7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71" y="6"/>
                    </a:lnTo>
                    <a:lnTo>
                      <a:pt x="171" y="6"/>
                    </a:lnTo>
                    <a:lnTo>
                      <a:pt x="265" y="6"/>
                    </a:lnTo>
                    <a:lnTo>
                      <a:pt x="265" y="6"/>
                    </a:lnTo>
                    <a:lnTo>
                      <a:pt x="305" y="6"/>
                    </a:lnTo>
                    <a:lnTo>
                      <a:pt x="305" y="6"/>
                    </a:lnTo>
                    <a:lnTo>
                      <a:pt x="457" y="6"/>
                    </a:lnTo>
                    <a:lnTo>
                      <a:pt x="457" y="6"/>
                    </a:lnTo>
                    <a:lnTo>
                      <a:pt x="457" y="6"/>
                    </a:lnTo>
                    <a:lnTo>
                      <a:pt x="457" y="6"/>
                    </a:lnTo>
                    <a:lnTo>
                      <a:pt x="514" y="6"/>
                    </a:lnTo>
                    <a:lnTo>
                      <a:pt x="514" y="6"/>
                    </a:lnTo>
                    <a:lnTo>
                      <a:pt x="647" y="6"/>
                    </a:lnTo>
                    <a:lnTo>
                      <a:pt x="647" y="6"/>
                    </a:lnTo>
                    <a:lnTo>
                      <a:pt x="648" y="6"/>
                    </a:lnTo>
                    <a:lnTo>
                      <a:pt x="648" y="6"/>
                    </a:lnTo>
                    <a:lnTo>
                      <a:pt x="685" y="6"/>
                    </a:lnTo>
                    <a:lnTo>
                      <a:pt x="685" y="12"/>
                    </a:lnTo>
                    <a:lnTo>
                      <a:pt x="686" y="12"/>
                    </a:lnTo>
                    <a:lnTo>
                      <a:pt x="686" y="17"/>
                    </a:lnTo>
                    <a:lnTo>
                      <a:pt x="800" y="17"/>
                    </a:lnTo>
                    <a:lnTo>
                      <a:pt x="800" y="17"/>
                    </a:lnTo>
                    <a:lnTo>
                      <a:pt x="839" y="17"/>
                    </a:lnTo>
                    <a:lnTo>
                      <a:pt x="839" y="17"/>
                    </a:lnTo>
                    <a:lnTo>
                      <a:pt x="857" y="17"/>
                    </a:lnTo>
                    <a:lnTo>
                      <a:pt x="857" y="17"/>
                    </a:lnTo>
                    <a:lnTo>
                      <a:pt x="876" y="17"/>
                    </a:lnTo>
                    <a:lnTo>
                      <a:pt x="876" y="17"/>
                    </a:lnTo>
                    <a:lnTo>
                      <a:pt x="914" y="17"/>
                    </a:lnTo>
                    <a:lnTo>
                      <a:pt x="914" y="17"/>
                    </a:lnTo>
                    <a:lnTo>
                      <a:pt x="1049" y="17"/>
                    </a:lnTo>
                    <a:lnTo>
                      <a:pt x="1049" y="17"/>
                    </a:lnTo>
                    <a:lnTo>
                      <a:pt x="1104" y="17"/>
                    </a:lnTo>
                    <a:lnTo>
                      <a:pt x="1104" y="17"/>
                    </a:lnTo>
                    <a:lnTo>
                      <a:pt x="1142" y="17"/>
                    </a:lnTo>
                    <a:lnTo>
                      <a:pt x="1142" y="23"/>
                    </a:lnTo>
                    <a:lnTo>
                      <a:pt x="1143" y="23"/>
                    </a:lnTo>
                    <a:lnTo>
                      <a:pt x="1143" y="30"/>
                    </a:lnTo>
                    <a:lnTo>
                      <a:pt x="1181" y="30"/>
                    </a:lnTo>
                    <a:lnTo>
                      <a:pt x="1181" y="30"/>
                    </a:lnTo>
                    <a:lnTo>
                      <a:pt x="1199" y="30"/>
                    </a:lnTo>
                    <a:lnTo>
                      <a:pt x="1199" y="30"/>
                    </a:lnTo>
                    <a:lnTo>
                      <a:pt x="1295" y="30"/>
                    </a:lnTo>
                    <a:lnTo>
                      <a:pt x="1295" y="30"/>
                    </a:lnTo>
                    <a:lnTo>
                      <a:pt x="1313" y="30"/>
                    </a:lnTo>
                    <a:lnTo>
                      <a:pt x="1313" y="36"/>
                    </a:lnTo>
                    <a:lnTo>
                      <a:pt x="1315" y="36"/>
                    </a:lnTo>
                    <a:lnTo>
                      <a:pt x="1315" y="36"/>
                    </a:lnTo>
                    <a:lnTo>
                      <a:pt x="1351" y="36"/>
                    </a:lnTo>
                    <a:lnTo>
                      <a:pt x="1351" y="36"/>
                    </a:lnTo>
                    <a:lnTo>
                      <a:pt x="1371" y="36"/>
                    </a:lnTo>
                    <a:lnTo>
                      <a:pt x="1371" y="42"/>
                    </a:lnTo>
                    <a:lnTo>
                      <a:pt x="1409" y="42"/>
                    </a:lnTo>
                    <a:lnTo>
                      <a:pt x="1409" y="42"/>
                    </a:lnTo>
                    <a:lnTo>
                      <a:pt x="1484" y="42"/>
                    </a:lnTo>
                    <a:lnTo>
                      <a:pt x="1484" y="42"/>
                    </a:lnTo>
                    <a:lnTo>
                      <a:pt x="1485" y="42"/>
                    </a:lnTo>
                    <a:lnTo>
                      <a:pt x="1485" y="42"/>
                    </a:lnTo>
                    <a:lnTo>
                      <a:pt x="1486" y="42"/>
                    </a:lnTo>
                    <a:lnTo>
                      <a:pt x="1486" y="42"/>
                    </a:lnTo>
                    <a:lnTo>
                      <a:pt x="1505" y="42"/>
                    </a:lnTo>
                    <a:lnTo>
                      <a:pt x="1505" y="49"/>
                    </a:lnTo>
                    <a:lnTo>
                      <a:pt x="1506" y="49"/>
                    </a:lnTo>
                    <a:lnTo>
                      <a:pt x="1506" y="49"/>
                    </a:lnTo>
                    <a:lnTo>
                      <a:pt x="1542" y="49"/>
                    </a:lnTo>
                    <a:lnTo>
                      <a:pt x="1542" y="56"/>
                    </a:lnTo>
                    <a:lnTo>
                      <a:pt x="1561" y="56"/>
                    </a:lnTo>
                    <a:lnTo>
                      <a:pt x="1561" y="56"/>
                    </a:lnTo>
                    <a:lnTo>
                      <a:pt x="1580" y="56"/>
                    </a:lnTo>
                    <a:lnTo>
                      <a:pt x="1580" y="56"/>
                    </a:lnTo>
                    <a:lnTo>
                      <a:pt x="1600" y="56"/>
                    </a:lnTo>
                    <a:lnTo>
                      <a:pt x="1600" y="56"/>
                    </a:lnTo>
                    <a:lnTo>
                      <a:pt x="1714" y="56"/>
                    </a:lnTo>
                    <a:lnTo>
                      <a:pt x="1714" y="56"/>
                    </a:lnTo>
                    <a:lnTo>
                      <a:pt x="1771" y="56"/>
                    </a:lnTo>
                    <a:lnTo>
                      <a:pt x="1771" y="56"/>
                    </a:lnTo>
                    <a:lnTo>
                      <a:pt x="1828" y="56"/>
                    </a:lnTo>
                    <a:lnTo>
                      <a:pt x="1828" y="63"/>
                    </a:lnTo>
                    <a:lnTo>
                      <a:pt x="1885" y="63"/>
                    </a:lnTo>
                    <a:lnTo>
                      <a:pt x="1885" y="63"/>
                    </a:lnTo>
                    <a:lnTo>
                      <a:pt x="1903" y="63"/>
                    </a:lnTo>
                    <a:lnTo>
                      <a:pt x="1903" y="63"/>
                    </a:lnTo>
                    <a:lnTo>
                      <a:pt x="1969" y="63"/>
                    </a:lnTo>
                    <a:lnTo>
                      <a:pt x="1969" y="70"/>
                    </a:lnTo>
                    <a:lnTo>
                      <a:pt x="1981" y="70"/>
                    </a:lnTo>
                    <a:lnTo>
                      <a:pt x="1981" y="70"/>
                    </a:lnTo>
                    <a:lnTo>
                      <a:pt x="2001" y="70"/>
                    </a:lnTo>
                    <a:lnTo>
                      <a:pt x="2001" y="70"/>
                    </a:lnTo>
                    <a:lnTo>
                      <a:pt x="2056" y="70"/>
                    </a:lnTo>
                    <a:lnTo>
                      <a:pt x="2056" y="70"/>
                    </a:lnTo>
                    <a:lnTo>
                      <a:pt x="2057" y="70"/>
                    </a:lnTo>
                    <a:lnTo>
                      <a:pt x="2057" y="70"/>
                    </a:lnTo>
                    <a:lnTo>
                      <a:pt x="2075" y="70"/>
                    </a:lnTo>
                    <a:lnTo>
                      <a:pt x="2075" y="70"/>
                    </a:lnTo>
                    <a:lnTo>
                      <a:pt x="2170" y="70"/>
                    </a:lnTo>
                    <a:lnTo>
                      <a:pt x="2170" y="70"/>
                    </a:lnTo>
                    <a:lnTo>
                      <a:pt x="2228" y="70"/>
                    </a:lnTo>
                    <a:lnTo>
                      <a:pt x="2228" y="70"/>
                    </a:lnTo>
                    <a:lnTo>
                      <a:pt x="2252" y="70"/>
                    </a:lnTo>
                    <a:lnTo>
                      <a:pt x="2252" y="70"/>
                    </a:lnTo>
                  </a:path>
                </a:pathLst>
              </a:custGeom>
              <a:noFill/>
              <a:ln w="28575" cap="rnd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46352C8F-BD88-48E7-B038-AF6DD688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627"/>
                <a:ext cx="2252" cy="488"/>
              </a:xfrm>
              <a:custGeom>
                <a:avLst/>
                <a:gdLst>
                  <a:gd name="T0" fmla="*/ 0 w 2252"/>
                  <a:gd name="T1" fmla="*/ 0 h 488"/>
                  <a:gd name="T2" fmla="*/ 9 w 2252"/>
                  <a:gd name="T3" fmla="*/ 5 h 488"/>
                  <a:gd name="T4" fmla="*/ 19 w 2252"/>
                  <a:gd name="T5" fmla="*/ 30 h 488"/>
                  <a:gd name="T6" fmla="*/ 27 w 2252"/>
                  <a:gd name="T7" fmla="*/ 74 h 488"/>
                  <a:gd name="T8" fmla="*/ 38 w 2252"/>
                  <a:gd name="T9" fmla="*/ 84 h 488"/>
                  <a:gd name="T10" fmla="*/ 49 w 2252"/>
                  <a:gd name="T11" fmla="*/ 88 h 488"/>
                  <a:gd name="T12" fmla="*/ 56 w 2252"/>
                  <a:gd name="T13" fmla="*/ 98 h 488"/>
                  <a:gd name="T14" fmla="*/ 63 w 2252"/>
                  <a:gd name="T15" fmla="*/ 108 h 488"/>
                  <a:gd name="T16" fmla="*/ 77 w 2252"/>
                  <a:gd name="T17" fmla="*/ 123 h 488"/>
                  <a:gd name="T18" fmla="*/ 96 w 2252"/>
                  <a:gd name="T19" fmla="*/ 133 h 488"/>
                  <a:gd name="T20" fmla="*/ 111 w 2252"/>
                  <a:gd name="T21" fmla="*/ 143 h 488"/>
                  <a:gd name="T22" fmla="*/ 115 w 2252"/>
                  <a:gd name="T23" fmla="*/ 148 h 488"/>
                  <a:gd name="T24" fmla="*/ 130 w 2252"/>
                  <a:gd name="T25" fmla="*/ 153 h 488"/>
                  <a:gd name="T26" fmla="*/ 155 w 2252"/>
                  <a:gd name="T27" fmla="*/ 163 h 488"/>
                  <a:gd name="T28" fmla="*/ 177 w 2252"/>
                  <a:gd name="T29" fmla="*/ 172 h 488"/>
                  <a:gd name="T30" fmla="*/ 220 w 2252"/>
                  <a:gd name="T31" fmla="*/ 182 h 488"/>
                  <a:gd name="T32" fmla="*/ 229 w 2252"/>
                  <a:gd name="T33" fmla="*/ 207 h 488"/>
                  <a:gd name="T34" fmla="*/ 285 w 2252"/>
                  <a:gd name="T35" fmla="*/ 222 h 488"/>
                  <a:gd name="T36" fmla="*/ 287 w 2252"/>
                  <a:gd name="T37" fmla="*/ 232 h 488"/>
                  <a:gd name="T38" fmla="*/ 324 w 2252"/>
                  <a:gd name="T39" fmla="*/ 237 h 488"/>
                  <a:gd name="T40" fmla="*/ 344 w 2252"/>
                  <a:gd name="T41" fmla="*/ 242 h 488"/>
                  <a:gd name="T42" fmla="*/ 370 w 2252"/>
                  <a:gd name="T43" fmla="*/ 248 h 488"/>
                  <a:gd name="T44" fmla="*/ 382 w 2252"/>
                  <a:gd name="T45" fmla="*/ 253 h 488"/>
                  <a:gd name="T46" fmla="*/ 399 w 2252"/>
                  <a:gd name="T47" fmla="*/ 258 h 488"/>
                  <a:gd name="T48" fmla="*/ 402 w 2252"/>
                  <a:gd name="T49" fmla="*/ 268 h 488"/>
                  <a:gd name="T50" fmla="*/ 437 w 2252"/>
                  <a:gd name="T51" fmla="*/ 279 h 488"/>
                  <a:gd name="T52" fmla="*/ 457 w 2252"/>
                  <a:gd name="T53" fmla="*/ 295 h 488"/>
                  <a:gd name="T54" fmla="*/ 477 w 2252"/>
                  <a:gd name="T55" fmla="*/ 300 h 488"/>
                  <a:gd name="T56" fmla="*/ 496 w 2252"/>
                  <a:gd name="T57" fmla="*/ 305 h 488"/>
                  <a:gd name="T58" fmla="*/ 533 w 2252"/>
                  <a:gd name="T59" fmla="*/ 316 h 488"/>
                  <a:gd name="T60" fmla="*/ 553 w 2252"/>
                  <a:gd name="T61" fmla="*/ 322 h 488"/>
                  <a:gd name="T62" fmla="*/ 628 w 2252"/>
                  <a:gd name="T63" fmla="*/ 322 h 488"/>
                  <a:gd name="T64" fmla="*/ 666 w 2252"/>
                  <a:gd name="T65" fmla="*/ 333 h 488"/>
                  <a:gd name="T66" fmla="*/ 780 w 2252"/>
                  <a:gd name="T67" fmla="*/ 349 h 488"/>
                  <a:gd name="T68" fmla="*/ 806 w 2252"/>
                  <a:gd name="T69" fmla="*/ 355 h 488"/>
                  <a:gd name="T70" fmla="*/ 878 w 2252"/>
                  <a:gd name="T71" fmla="*/ 360 h 488"/>
                  <a:gd name="T72" fmla="*/ 914 w 2252"/>
                  <a:gd name="T73" fmla="*/ 366 h 488"/>
                  <a:gd name="T74" fmla="*/ 990 w 2252"/>
                  <a:gd name="T75" fmla="*/ 377 h 488"/>
                  <a:gd name="T76" fmla="*/ 1010 w 2252"/>
                  <a:gd name="T77" fmla="*/ 383 h 488"/>
                  <a:gd name="T78" fmla="*/ 1048 w 2252"/>
                  <a:gd name="T79" fmla="*/ 389 h 488"/>
                  <a:gd name="T80" fmla="*/ 1085 w 2252"/>
                  <a:gd name="T81" fmla="*/ 394 h 488"/>
                  <a:gd name="T82" fmla="*/ 1124 w 2252"/>
                  <a:gd name="T83" fmla="*/ 406 h 488"/>
                  <a:gd name="T84" fmla="*/ 1159 w 2252"/>
                  <a:gd name="T85" fmla="*/ 418 h 488"/>
                  <a:gd name="T86" fmla="*/ 1218 w 2252"/>
                  <a:gd name="T87" fmla="*/ 424 h 488"/>
                  <a:gd name="T88" fmla="*/ 1334 w 2252"/>
                  <a:gd name="T89" fmla="*/ 430 h 488"/>
                  <a:gd name="T90" fmla="*/ 1455 w 2252"/>
                  <a:gd name="T91" fmla="*/ 437 h 488"/>
                  <a:gd name="T92" fmla="*/ 1485 w 2252"/>
                  <a:gd name="T93" fmla="*/ 443 h 488"/>
                  <a:gd name="T94" fmla="*/ 1542 w 2252"/>
                  <a:gd name="T95" fmla="*/ 449 h 488"/>
                  <a:gd name="T96" fmla="*/ 1580 w 2252"/>
                  <a:gd name="T97" fmla="*/ 462 h 488"/>
                  <a:gd name="T98" fmla="*/ 1608 w 2252"/>
                  <a:gd name="T99" fmla="*/ 462 h 488"/>
                  <a:gd name="T100" fmla="*/ 1754 w 2252"/>
                  <a:gd name="T101" fmla="*/ 475 h 488"/>
                  <a:gd name="T102" fmla="*/ 1828 w 2252"/>
                  <a:gd name="T103" fmla="*/ 475 h 488"/>
                  <a:gd name="T104" fmla="*/ 1923 w 2252"/>
                  <a:gd name="T105" fmla="*/ 475 h 488"/>
                  <a:gd name="T106" fmla="*/ 1979 w 2252"/>
                  <a:gd name="T107" fmla="*/ 481 h 488"/>
                  <a:gd name="T108" fmla="*/ 2004 w 2252"/>
                  <a:gd name="T109" fmla="*/ 488 h 488"/>
                  <a:gd name="T110" fmla="*/ 2228 w 2252"/>
                  <a:gd name="T111" fmla="*/ 488 h 488"/>
                  <a:gd name="T112" fmla="*/ 2252 w 2252"/>
                  <a:gd name="T113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52" h="48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16" y="30"/>
                    </a:lnTo>
                    <a:lnTo>
                      <a:pt x="19" y="30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20" y="74"/>
                    </a:lnTo>
                    <a:lnTo>
                      <a:pt x="27" y="74"/>
                    </a:lnTo>
                    <a:lnTo>
                      <a:pt x="27" y="79"/>
                    </a:lnTo>
                    <a:lnTo>
                      <a:pt x="36" y="79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38" y="88"/>
                    </a:lnTo>
                    <a:lnTo>
                      <a:pt x="39" y="88"/>
                    </a:lnTo>
                    <a:lnTo>
                      <a:pt x="39" y="88"/>
                    </a:lnTo>
                    <a:lnTo>
                      <a:pt x="49" y="88"/>
                    </a:lnTo>
                    <a:lnTo>
                      <a:pt x="49" y="93"/>
                    </a:lnTo>
                    <a:lnTo>
                      <a:pt x="54" y="93"/>
                    </a:lnTo>
                    <a:lnTo>
                      <a:pt x="54" y="98"/>
                    </a:lnTo>
                    <a:lnTo>
                      <a:pt x="56" y="98"/>
                    </a:lnTo>
                    <a:lnTo>
                      <a:pt x="56" y="103"/>
                    </a:lnTo>
                    <a:lnTo>
                      <a:pt x="58" y="103"/>
                    </a:lnTo>
                    <a:lnTo>
                      <a:pt x="58" y="108"/>
                    </a:lnTo>
                    <a:lnTo>
                      <a:pt x="63" y="108"/>
                    </a:lnTo>
                    <a:lnTo>
                      <a:pt x="63" y="113"/>
                    </a:lnTo>
                    <a:lnTo>
                      <a:pt x="77" y="113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7" y="128"/>
                    </a:lnTo>
                    <a:lnTo>
                      <a:pt x="95" y="128"/>
                    </a:lnTo>
                    <a:lnTo>
                      <a:pt x="95" y="133"/>
                    </a:lnTo>
                    <a:lnTo>
                      <a:pt x="96" y="133"/>
                    </a:lnTo>
                    <a:lnTo>
                      <a:pt x="96" y="138"/>
                    </a:lnTo>
                    <a:lnTo>
                      <a:pt x="107" y="138"/>
                    </a:lnTo>
                    <a:lnTo>
                      <a:pt x="107" y="143"/>
                    </a:lnTo>
                    <a:lnTo>
                      <a:pt x="111" y="143"/>
                    </a:lnTo>
                    <a:lnTo>
                      <a:pt x="111" y="143"/>
                    </a:lnTo>
                    <a:lnTo>
                      <a:pt x="114" y="143"/>
                    </a:lnTo>
                    <a:lnTo>
                      <a:pt x="114" y="148"/>
                    </a:lnTo>
                    <a:lnTo>
                      <a:pt x="115" y="148"/>
                    </a:lnTo>
                    <a:lnTo>
                      <a:pt x="115" y="153"/>
                    </a:lnTo>
                    <a:lnTo>
                      <a:pt x="124" y="153"/>
                    </a:lnTo>
                    <a:lnTo>
                      <a:pt x="124" y="153"/>
                    </a:lnTo>
                    <a:lnTo>
                      <a:pt x="130" y="153"/>
                    </a:lnTo>
                    <a:lnTo>
                      <a:pt x="130" y="158"/>
                    </a:lnTo>
                    <a:lnTo>
                      <a:pt x="133" y="158"/>
                    </a:lnTo>
                    <a:lnTo>
                      <a:pt x="133" y="163"/>
                    </a:lnTo>
                    <a:lnTo>
                      <a:pt x="155" y="163"/>
                    </a:lnTo>
                    <a:lnTo>
                      <a:pt x="155" y="167"/>
                    </a:lnTo>
                    <a:lnTo>
                      <a:pt x="172" y="167"/>
                    </a:lnTo>
                    <a:lnTo>
                      <a:pt x="172" y="172"/>
                    </a:lnTo>
                    <a:lnTo>
                      <a:pt x="177" y="172"/>
                    </a:lnTo>
                    <a:lnTo>
                      <a:pt x="177" y="177"/>
                    </a:lnTo>
                    <a:lnTo>
                      <a:pt x="190" y="177"/>
                    </a:lnTo>
                    <a:lnTo>
                      <a:pt x="190" y="182"/>
                    </a:lnTo>
                    <a:lnTo>
                      <a:pt x="220" y="182"/>
                    </a:lnTo>
                    <a:lnTo>
                      <a:pt x="220" y="187"/>
                    </a:lnTo>
                    <a:lnTo>
                      <a:pt x="229" y="187"/>
                    </a:lnTo>
                    <a:lnTo>
                      <a:pt x="229" y="207"/>
                    </a:lnTo>
                    <a:lnTo>
                      <a:pt x="229" y="207"/>
                    </a:lnTo>
                    <a:lnTo>
                      <a:pt x="229" y="217"/>
                    </a:lnTo>
                    <a:lnTo>
                      <a:pt x="247" y="217"/>
                    </a:lnTo>
                    <a:lnTo>
                      <a:pt x="247" y="222"/>
                    </a:lnTo>
                    <a:lnTo>
                      <a:pt x="285" y="222"/>
                    </a:lnTo>
                    <a:lnTo>
                      <a:pt x="285" y="227"/>
                    </a:lnTo>
                    <a:lnTo>
                      <a:pt x="286" y="227"/>
                    </a:lnTo>
                    <a:lnTo>
                      <a:pt x="286" y="232"/>
                    </a:lnTo>
                    <a:lnTo>
                      <a:pt x="287" y="232"/>
                    </a:lnTo>
                    <a:lnTo>
                      <a:pt x="287" y="237"/>
                    </a:lnTo>
                    <a:lnTo>
                      <a:pt x="304" y="237"/>
                    </a:lnTo>
                    <a:lnTo>
                      <a:pt x="304" y="237"/>
                    </a:lnTo>
                    <a:lnTo>
                      <a:pt x="324" y="237"/>
                    </a:lnTo>
                    <a:lnTo>
                      <a:pt x="324" y="237"/>
                    </a:lnTo>
                    <a:lnTo>
                      <a:pt x="342" y="237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8"/>
                    </a:lnTo>
                    <a:lnTo>
                      <a:pt x="363" y="248"/>
                    </a:lnTo>
                    <a:lnTo>
                      <a:pt x="363" y="248"/>
                    </a:lnTo>
                    <a:lnTo>
                      <a:pt x="370" y="248"/>
                    </a:lnTo>
                    <a:lnTo>
                      <a:pt x="370" y="248"/>
                    </a:lnTo>
                    <a:lnTo>
                      <a:pt x="380" y="248"/>
                    </a:lnTo>
                    <a:lnTo>
                      <a:pt x="380" y="253"/>
                    </a:lnTo>
                    <a:lnTo>
                      <a:pt x="382" y="253"/>
                    </a:lnTo>
                    <a:lnTo>
                      <a:pt x="382" y="258"/>
                    </a:lnTo>
                    <a:lnTo>
                      <a:pt x="387" y="258"/>
                    </a:lnTo>
                    <a:lnTo>
                      <a:pt x="387" y="258"/>
                    </a:lnTo>
                    <a:lnTo>
                      <a:pt x="399" y="258"/>
                    </a:lnTo>
                    <a:lnTo>
                      <a:pt x="399" y="263"/>
                    </a:lnTo>
                    <a:lnTo>
                      <a:pt x="401" y="263"/>
                    </a:lnTo>
                    <a:lnTo>
                      <a:pt x="401" y="268"/>
                    </a:lnTo>
                    <a:lnTo>
                      <a:pt x="402" y="268"/>
                    </a:lnTo>
                    <a:lnTo>
                      <a:pt x="402" y="274"/>
                    </a:lnTo>
                    <a:lnTo>
                      <a:pt x="419" y="274"/>
                    </a:lnTo>
                    <a:lnTo>
                      <a:pt x="419" y="279"/>
                    </a:lnTo>
                    <a:lnTo>
                      <a:pt x="437" y="279"/>
                    </a:lnTo>
                    <a:lnTo>
                      <a:pt x="437" y="279"/>
                    </a:lnTo>
                    <a:lnTo>
                      <a:pt x="457" y="279"/>
                    </a:lnTo>
                    <a:lnTo>
                      <a:pt x="457" y="295"/>
                    </a:lnTo>
                    <a:lnTo>
                      <a:pt x="457" y="295"/>
                    </a:lnTo>
                    <a:lnTo>
                      <a:pt x="457" y="300"/>
                    </a:lnTo>
                    <a:lnTo>
                      <a:pt x="476" y="300"/>
                    </a:lnTo>
                    <a:lnTo>
                      <a:pt x="476" y="300"/>
                    </a:lnTo>
                    <a:lnTo>
                      <a:pt x="477" y="300"/>
                    </a:lnTo>
                    <a:lnTo>
                      <a:pt x="477" y="305"/>
                    </a:lnTo>
                    <a:lnTo>
                      <a:pt x="496" y="305"/>
                    </a:lnTo>
                    <a:lnTo>
                      <a:pt x="496" y="305"/>
                    </a:lnTo>
                    <a:lnTo>
                      <a:pt x="496" y="305"/>
                    </a:lnTo>
                    <a:lnTo>
                      <a:pt x="496" y="311"/>
                    </a:lnTo>
                    <a:lnTo>
                      <a:pt x="502" y="311"/>
                    </a:lnTo>
                    <a:lnTo>
                      <a:pt x="502" y="316"/>
                    </a:lnTo>
                    <a:lnTo>
                      <a:pt x="533" y="316"/>
                    </a:lnTo>
                    <a:lnTo>
                      <a:pt x="533" y="316"/>
                    </a:lnTo>
                    <a:lnTo>
                      <a:pt x="552" y="316"/>
                    </a:lnTo>
                    <a:lnTo>
                      <a:pt x="552" y="322"/>
                    </a:lnTo>
                    <a:lnTo>
                      <a:pt x="553" y="322"/>
                    </a:lnTo>
                    <a:lnTo>
                      <a:pt x="553" y="322"/>
                    </a:lnTo>
                    <a:lnTo>
                      <a:pt x="572" y="322"/>
                    </a:lnTo>
                    <a:lnTo>
                      <a:pt x="572" y="322"/>
                    </a:lnTo>
                    <a:lnTo>
                      <a:pt x="628" y="322"/>
                    </a:lnTo>
                    <a:lnTo>
                      <a:pt x="628" y="327"/>
                    </a:lnTo>
                    <a:lnTo>
                      <a:pt x="648" y="327"/>
                    </a:lnTo>
                    <a:lnTo>
                      <a:pt x="648" y="333"/>
                    </a:lnTo>
                    <a:lnTo>
                      <a:pt x="666" y="333"/>
                    </a:lnTo>
                    <a:lnTo>
                      <a:pt x="666" y="344"/>
                    </a:lnTo>
                    <a:lnTo>
                      <a:pt x="705" y="344"/>
                    </a:lnTo>
                    <a:lnTo>
                      <a:pt x="705" y="349"/>
                    </a:lnTo>
                    <a:lnTo>
                      <a:pt x="780" y="349"/>
                    </a:lnTo>
                    <a:lnTo>
                      <a:pt x="780" y="355"/>
                    </a:lnTo>
                    <a:lnTo>
                      <a:pt x="799" y="355"/>
                    </a:lnTo>
                    <a:lnTo>
                      <a:pt x="799" y="355"/>
                    </a:lnTo>
                    <a:lnTo>
                      <a:pt x="806" y="355"/>
                    </a:lnTo>
                    <a:lnTo>
                      <a:pt x="806" y="360"/>
                    </a:lnTo>
                    <a:lnTo>
                      <a:pt x="876" y="360"/>
                    </a:lnTo>
                    <a:lnTo>
                      <a:pt x="876" y="360"/>
                    </a:lnTo>
                    <a:lnTo>
                      <a:pt x="878" y="360"/>
                    </a:lnTo>
                    <a:lnTo>
                      <a:pt x="878" y="366"/>
                    </a:lnTo>
                    <a:lnTo>
                      <a:pt x="895" y="366"/>
                    </a:lnTo>
                    <a:lnTo>
                      <a:pt x="895" y="366"/>
                    </a:lnTo>
                    <a:lnTo>
                      <a:pt x="914" y="366"/>
                    </a:lnTo>
                    <a:lnTo>
                      <a:pt x="914" y="377"/>
                    </a:lnTo>
                    <a:lnTo>
                      <a:pt x="990" y="377"/>
                    </a:lnTo>
                    <a:lnTo>
                      <a:pt x="990" y="377"/>
                    </a:lnTo>
                    <a:lnTo>
                      <a:pt x="990" y="377"/>
                    </a:lnTo>
                    <a:lnTo>
                      <a:pt x="990" y="377"/>
                    </a:lnTo>
                    <a:lnTo>
                      <a:pt x="991" y="377"/>
                    </a:lnTo>
                    <a:lnTo>
                      <a:pt x="991" y="383"/>
                    </a:lnTo>
                    <a:lnTo>
                      <a:pt x="1010" y="383"/>
                    </a:lnTo>
                    <a:lnTo>
                      <a:pt x="1010" y="383"/>
                    </a:lnTo>
                    <a:lnTo>
                      <a:pt x="1027" y="383"/>
                    </a:lnTo>
                    <a:lnTo>
                      <a:pt x="1027" y="389"/>
                    </a:lnTo>
                    <a:lnTo>
                      <a:pt x="1048" y="389"/>
                    </a:lnTo>
                    <a:lnTo>
                      <a:pt x="1048" y="394"/>
                    </a:lnTo>
                    <a:lnTo>
                      <a:pt x="1067" y="394"/>
                    </a:lnTo>
                    <a:lnTo>
                      <a:pt x="1067" y="394"/>
                    </a:lnTo>
                    <a:lnTo>
                      <a:pt x="1085" y="394"/>
                    </a:lnTo>
                    <a:lnTo>
                      <a:pt x="1085" y="400"/>
                    </a:lnTo>
                    <a:lnTo>
                      <a:pt x="1123" y="400"/>
                    </a:lnTo>
                    <a:lnTo>
                      <a:pt x="1123" y="406"/>
                    </a:lnTo>
                    <a:lnTo>
                      <a:pt x="1124" y="406"/>
                    </a:lnTo>
                    <a:lnTo>
                      <a:pt x="1124" y="406"/>
                    </a:lnTo>
                    <a:lnTo>
                      <a:pt x="1142" y="406"/>
                    </a:lnTo>
                    <a:lnTo>
                      <a:pt x="1142" y="418"/>
                    </a:lnTo>
                    <a:lnTo>
                      <a:pt x="1159" y="418"/>
                    </a:lnTo>
                    <a:lnTo>
                      <a:pt x="1159" y="424"/>
                    </a:lnTo>
                    <a:lnTo>
                      <a:pt x="1162" y="424"/>
                    </a:lnTo>
                    <a:lnTo>
                      <a:pt x="1162" y="424"/>
                    </a:lnTo>
                    <a:lnTo>
                      <a:pt x="1218" y="424"/>
                    </a:lnTo>
                    <a:lnTo>
                      <a:pt x="1218" y="424"/>
                    </a:lnTo>
                    <a:lnTo>
                      <a:pt x="1219" y="424"/>
                    </a:lnTo>
                    <a:lnTo>
                      <a:pt x="1219" y="430"/>
                    </a:lnTo>
                    <a:lnTo>
                      <a:pt x="1334" y="430"/>
                    </a:lnTo>
                    <a:lnTo>
                      <a:pt x="1334" y="430"/>
                    </a:lnTo>
                    <a:lnTo>
                      <a:pt x="1371" y="430"/>
                    </a:lnTo>
                    <a:lnTo>
                      <a:pt x="1371" y="437"/>
                    </a:lnTo>
                    <a:lnTo>
                      <a:pt x="1455" y="437"/>
                    </a:lnTo>
                    <a:lnTo>
                      <a:pt x="1455" y="437"/>
                    </a:lnTo>
                    <a:lnTo>
                      <a:pt x="1485" y="437"/>
                    </a:lnTo>
                    <a:lnTo>
                      <a:pt x="1485" y="443"/>
                    </a:lnTo>
                    <a:lnTo>
                      <a:pt x="1485" y="443"/>
                    </a:lnTo>
                    <a:lnTo>
                      <a:pt x="1485" y="449"/>
                    </a:lnTo>
                    <a:lnTo>
                      <a:pt x="1486" y="449"/>
                    </a:lnTo>
                    <a:lnTo>
                      <a:pt x="1486" y="449"/>
                    </a:lnTo>
                    <a:lnTo>
                      <a:pt x="1542" y="449"/>
                    </a:lnTo>
                    <a:lnTo>
                      <a:pt x="1542" y="455"/>
                    </a:lnTo>
                    <a:lnTo>
                      <a:pt x="1562" y="455"/>
                    </a:lnTo>
                    <a:lnTo>
                      <a:pt x="1562" y="462"/>
                    </a:lnTo>
                    <a:lnTo>
                      <a:pt x="1580" y="462"/>
                    </a:lnTo>
                    <a:lnTo>
                      <a:pt x="1580" y="462"/>
                    </a:lnTo>
                    <a:lnTo>
                      <a:pt x="1600" y="462"/>
                    </a:lnTo>
                    <a:lnTo>
                      <a:pt x="1600" y="462"/>
                    </a:lnTo>
                    <a:lnTo>
                      <a:pt x="1608" y="462"/>
                    </a:lnTo>
                    <a:lnTo>
                      <a:pt x="1608" y="468"/>
                    </a:lnTo>
                    <a:lnTo>
                      <a:pt x="1753" y="468"/>
                    </a:lnTo>
                    <a:lnTo>
                      <a:pt x="1753" y="475"/>
                    </a:lnTo>
                    <a:lnTo>
                      <a:pt x="1754" y="475"/>
                    </a:lnTo>
                    <a:lnTo>
                      <a:pt x="1754" y="475"/>
                    </a:lnTo>
                    <a:lnTo>
                      <a:pt x="1774" y="475"/>
                    </a:lnTo>
                    <a:lnTo>
                      <a:pt x="1774" y="475"/>
                    </a:lnTo>
                    <a:lnTo>
                      <a:pt x="1828" y="475"/>
                    </a:lnTo>
                    <a:lnTo>
                      <a:pt x="1828" y="475"/>
                    </a:lnTo>
                    <a:lnTo>
                      <a:pt x="1889" y="475"/>
                    </a:lnTo>
                    <a:lnTo>
                      <a:pt x="1889" y="475"/>
                    </a:lnTo>
                    <a:lnTo>
                      <a:pt x="1923" y="475"/>
                    </a:lnTo>
                    <a:lnTo>
                      <a:pt x="1923" y="481"/>
                    </a:lnTo>
                    <a:lnTo>
                      <a:pt x="1954" y="481"/>
                    </a:lnTo>
                    <a:lnTo>
                      <a:pt x="1954" y="481"/>
                    </a:lnTo>
                    <a:lnTo>
                      <a:pt x="1979" y="481"/>
                    </a:lnTo>
                    <a:lnTo>
                      <a:pt x="1979" y="488"/>
                    </a:lnTo>
                    <a:lnTo>
                      <a:pt x="1990" y="488"/>
                    </a:lnTo>
                    <a:lnTo>
                      <a:pt x="1990" y="488"/>
                    </a:lnTo>
                    <a:lnTo>
                      <a:pt x="2004" y="488"/>
                    </a:lnTo>
                    <a:lnTo>
                      <a:pt x="2004" y="488"/>
                    </a:lnTo>
                    <a:lnTo>
                      <a:pt x="2015" y="488"/>
                    </a:lnTo>
                    <a:lnTo>
                      <a:pt x="2015" y="488"/>
                    </a:lnTo>
                    <a:lnTo>
                      <a:pt x="2228" y="488"/>
                    </a:lnTo>
                    <a:lnTo>
                      <a:pt x="2228" y="488"/>
                    </a:lnTo>
                    <a:lnTo>
                      <a:pt x="2229" y="488"/>
                    </a:lnTo>
                    <a:lnTo>
                      <a:pt x="2229" y="488"/>
                    </a:lnTo>
                    <a:lnTo>
                      <a:pt x="2252" y="488"/>
                    </a:lnTo>
                    <a:lnTo>
                      <a:pt x="2252" y="488"/>
                    </a:lnTo>
                  </a:path>
                </a:pathLst>
              </a:custGeom>
              <a:noFill/>
              <a:ln w="28575" cap="rnd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C4056CE1-EE07-445F-AD2E-6D78A17B3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" y="627"/>
                <a:ext cx="2252" cy="382"/>
              </a:xfrm>
              <a:custGeom>
                <a:avLst/>
                <a:gdLst>
                  <a:gd name="T0" fmla="*/ 1 w 2252"/>
                  <a:gd name="T1" fmla="*/ 9 h 382"/>
                  <a:gd name="T2" fmla="*/ 13 w 2252"/>
                  <a:gd name="T3" fmla="*/ 40 h 382"/>
                  <a:gd name="T4" fmla="*/ 20 w 2252"/>
                  <a:gd name="T5" fmla="*/ 89 h 382"/>
                  <a:gd name="T6" fmla="*/ 29 w 2252"/>
                  <a:gd name="T7" fmla="*/ 102 h 382"/>
                  <a:gd name="T8" fmla="*/ 33 w 2252"/>
                  <a:gd name="T9" fmla="*/ 111 h 382"/>
                  <a:gd name="T10" fmla="*/ 61 w 2252"/>
                  <a:gd name="T11" fmla="*/ 129 h 382"/>
                  <a:gd name="T12" fmla="*/ 77 w 2252"/>
                  <a:gd name="T13" fmla="*/ 129 h 382"/>
                  <a:gd name="T14" fmla="*/ 95 w 2252"/>
                  <a:gd name="T15" fmla="*/ 134 h 382"/>
                  <a:gd name="T16" fmla="*/ 110 w 2252"/>
                  <a:gd name="T17" fmla="*/ 138 h 382"/>
                  <a:gd name="T18" fmla="*/ 137 w 2252"/>
                  <a:gd name="T19" fmla="*/ 148 h 382"/>
                  <a:gd name="T20" fmla="*/ 172 w 2252"/>
                  <a:gd name="T21" fmla="*/ 171 h 382"/>
                  <a:gd name="T22" fmla="*/ 212 w 2252"/>
                  <a:gd name="T23" fmla="*/ 171 h 382"/>
                  <a:gd name="T24" fmla="*/ 224 w 2252"/>
                  <a:gd name="T25" fmla="*/ 176 h 382"/>
                  <a:gd name="T26" fmla="*/ 230 w 2252"/>
                  <a:gd name="T27" fmla="*/ 181 h 382"/>
                  <a:gd name="T28" fmla="*/ 250 w 2252"/>
                  <a:gd name="T29" fmla="*/ 187 h 382"/>
                  <a:gd name="T30" fmla="*/ 266 w 2252"/>
                  <a:gd name="T31" fmla="*/ 197 h 382"/>
                  <a:gd name="T32" fmla="*/ 280 w 2252"/>
                  <a:gd name="T33" fmla="*/ 202 h 382"/>
                  <a:gd name="T34" fmla="*/ 287 w 2252"/>
                  <a:gd name="T35" fmla="*/ 213 h 382"/>
                  <a:gd name="T36" fmla="*/ 316 w 2252"/>
                  <a:gd name="T37" fmla="*/ 218 h 382"/>
                  <a:gd name="T38" fmla="*/ 348 w 2252"/>
                  <a:gd name="T39" fmla="*/ 218 h 382"/>
                  <a:gd name="T40" fmla="*/ 361 w 2252"/>
                  <a:gd name="T41" fmla="*/ 224 h 382"/>
                  <a:gd name="T42" fmla="*/ 381 w 2252"/>
                  <a:gd name="T43" fmla="*/ 230 h 382"/>
                  <a:gd name="T44" fmla="*/ 401 w 2252"/>
                  <a:gd name="T45" fmla="*/ 230 h 382"/>
                  <a:gd name="T46" fmla="*/ 457 w 2252"/>
                  <a:gd name="T47" fmla="*/ 230 h 382"/>
                  <a:gd name="T48" fmla="*/ 469 w 2252"/>
                  <a:gd name="T49" fmla="*/ 242 h 382"/>
                  <a:gd name="T50" fmla="*/ 529 w 2252"/>
                  <a:gd name="T51" fmla="*/ 248 h 382"/>
                  <a:gd name="T52" fmla="*/ 534 w 2252"/>
                  <a:gd name="T53" fmla="*/ 255 h 382"/>
                  <a:gd name="T54" fmla="*/ 563 w 2252"/>
                  <a:gd name="T55" fmla="*/ 255 h 382"/>
                  <a:gd name="T56" fmla="*/ 578 w 2252"/>
                  <a:gd name="T57" fmla="*/ 255 h 382"/>
                  <a:gd name="T58" fmla="*/ 614 w 2252"/>
                  <a:gd name="T59" fmla="*/ 255 h 382"/>
                  <a:gd name="T60" fmla="*/ 633 w 2252"/>
                  <a:gd name="T61" fmla="*/ 263 h 382"/>
                  <a:gd name="T62" fmla="*/ 680 w 2252"/>
                  <a:gd name="T63" fmla="*/ 263 h 382"/>
                  <a:gd name="T64" fmla="*/ 733 w 2252"/>
                  <a:gd name="T65" fmla="*/ 263 h 382"/>
                  <a:gd name="T66" fmla="*/ 761 w 2252"/>
                  <a:gd name="T67" fmla="*/ 263 h 382"/>
                  <a:gd name="T68" fmla="*/ 781 w 2252"/>
                  <a:gd name="T69" fmla="*/ 288 h 382"/>
                  <a:gd name="T70" fmla="*/ 857 w 2252"/>
                  <a:gd name="T71" fmla="*/ 288 h 382"/>
                  <a:gd name="T72" fmla="*/ 914 w 2252"/>
                  <a:gd name="T73" fmla="*/ 288 h 382"/>
                  <a:gd name="T74" fmla="*/ 990 w 2252"/>
                  <a:gd name="T75" fmla="*/ 288 h 382"/>
                  <a:gd name="T76" fmla="*/ 1082 w 2252"/>
                  <a:gd name="T77" fmla="*/ 288 h 382"/>
                  <a:gd name="T78" fmla="*/ 1155 w 2252"/>
                  <a:gd name="T79" fmla="*/ 298 h 382"/>
                  <a:gd name="T80" fmla="*/ 1181 w 2252"/>
                  <a:gd name="T81" fmla="*/ 298 h 382"/>
                  <a:gd name="T82" fmla="*/ 1217 w 2252"/>
                  <a:gd name="T83" fmla="*/ 298 h 382"/>
                  <a:gd name="T84" fmla="*/ 1238 w 2252"/>
                  <a:gd name="T85" fmla="*/ 298 h 382"/>
                  <a:gd name="T86" fmla="*/ 1295 w 2252"/>
                  <a:gd name="T87" fmla="*/ 298 h 382"/>
                  <a:gd name="T88" fmla="*/ 1371 w 2252"/>
                  <a:gd name="T89" fmla="*/ 298 h 382"/>
                  <a:gd name="T90" fmla="*/ 1435 w 2252"/>
                  <a:gd name="T91" fmla="*/ 298 h 382"/>
                  <a:gd name="T92" fmla="*/ 1465 w 2252"/>
                  <a:gd name="T93" fmla="*/ 298 h 382"/>
                  <a:gd name="T94" fmla="*/ 1505 w 2252"/>
                  <a:gd name="T95" fmla="*/ 298 h 382"/>
                  <a:gd name="T96" fmla="*/ 1582 w 2252"/>
                  <a:gd name="T97" fmla="*/ 298 h 382"/>
                  <a:gd name="T98" fmla="*/ 1626 w 2252"/>
                  <a:gd name="T99" fmla="*/ 298 h 382"/>
                  <a:gd name="T100" fmla="*/ 1695 w 2252"/>
                  <a:gd name="T101" fmla="*/ 298 h 382"/>
                  <a:gd name="T102" fmla="*/ 1734 w 2252"/>
                  <a:gd name="T103" fmla="*/ 298 h 382"/>
                  <a:gd name="T104" fmla="*/ 1782 w 2252"/>
                  <a:gd name="T105" fmla="*/ 298 h 382"/>
                  <a:gd name="T106" fmla="*/ 1897 w 2252"/>
                  <a:gd name="T107" fmla="*/ 330 h 382"/>
                  <a:gd name="T108" fmla="*/ 1949 w 2252"/>
                  <a:gd name="T109" fmla="*/ 330 h 382"/>
                  <a:gd name="T110" fmla="*/ 2009 w 2252"/>
                  <a:gd name="T111" fmla="*/ 330 h 382"/>
                  <a:gd name="T112" fmla="*/ 2040 w 2252"/>
                  <a:gd name="T113" fmla="*/ 382 h 382"/>
                  <a:gd name="T114" fmla="*/ 2163 w 2252"/>
                  <a:gd name="T115" fmla="*/ 382 h 382"/>
                  <a:gd name="T116" fmla="*/ 2228 w 2252"/>
                  <a:gd name="T117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52" h="38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8" y="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0" y="40"/>
                    </a:lnTo>
                    <a:lnTo>
                      <a:pt x="13" y="40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0" y="89"/>
                    </a:lnTo>
                    <a:lnTo>
                      <a:pt x="24" y="89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7" y="102"/>
                    </a:lnTo>
                    <a:lnTo>
                      <a:pt x="29" y="102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2"/>
                    </a:lnTo>
                    <a:lnTo>
                      <a:pt x="32" y="107"/>
                    </a:lnTo>
                    <a:lnTo>
                      <a:pt x="33" y="107"/>
                    </a:lnTo>
                    <a:lnTo>
                      <a:pt x="33" y="111"/>
                    </a:lnTo>
                    <a:lnTo>
                      <a:pt x="39" y="111"/>
                    </a:lnTo>
                    <a:lnTo>
                      <a:pt x="39" y="116"/>
                    </a:lnTo>
                    <a:lnTo>
                      <a:pt x="56" y="116"/>
                    </a:lnTo>
                    <a:lnTo>
                      <a:pt x="56" y="120"/>
                    </a:lnTo>
                    <a:lnTo>
                      <a:pt x="58" y="120"/>
                    </a:lnTo>
                    <a:lnTo>
                      <a:pt x="58" y="129"/>
                    </a:lnTo>
                    <a:lnTo>
                      <a:pt x="61" y="129"/>
                    </a:lnTo>
                    <a:lnTo>
                      <a:pt x="61" y="129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7" y="129"/>
                    </a:lnTo>
                    <a:lnTo>
                      <a:pt x="77" y="129"/>
                    </a:lnTo>
                    <a:lnTo>
                      <a:pt x="77" y="129"/>
                    </a:lnTo>
                    <a:lnTo>
                      <a:pt x="77" y="129"/>
                    </a:lnTo>
                    <a:lnTo>
                      <a:pt x="77" y="134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5" y="134"/>
                    </a:lnTo>
                    <a:lnTo>
                      <a:pt x="95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05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4" y="138"/>
                    </a:lnTo>
                    <a:lnTo>
                      <a:pt x="114" y="148"/>
                    </a:lnTo>
                    <a:lnTo>
                      <a:pt x="125" y="148"/>
                    </a:lnTo>
                    <a:lnTo>
                      <a:pt x="125" y="148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37" y="148"/>
                    </a:lnTo>
                    <a:lnTo>
                      <a:pt x="137" y="148"/>
                    </a:lnTo>
                    <a:lnTo>
                      <a:pt x="152" y="148"/>
                    </a:lnTo>
                    <a:lnTo>
                      <a:pt x="152" y="157"/>
                    </a:lnTo>
                    <a:lnTo>
                      <a:pt x="166" y="157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71"/>
                    </a:lnTo>
                    <a:lnTo>
                      <a:pt x="173" y="171"/>
                    </a:lnTo>
                    <a:lnTo>
                      <a:pt x="173" y="171"/>
                    </a:lnTo>
                    <a:lnTo>
                      <a:pt x="203" y="171"/>
                    </a:lnTo>
                    <a:lnTo>
                      <a:pt x="203" y="171"/>
                    </a:lnTo>
                    <a:lnTo>
                      <a:pt x="210" y="171"/>
                    </a:lnTo>
                    <a:lnTo>
                      <a:pt x="210" y="171"/>
                    </a:lnTo>
                    <a:lnTo>
                      <a:pt x="212" y="171"/>
                    </a:lnTo>
                    <a:lnTo>
                      <a:pt x="212" y="171"/>
                    </a:lnTo>
                    <a:lnTo>
                      <a:pt x="215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6"/>
                    </a:lnTo>
                    <a:lnTo>
                      <a:pt x="224" y="176"/>
                    </a:lnTo>
                    <a:lnTo>
                      <a:pt x="224" y="176"/>
                    </a:lnTo>
                    <a:lnTo>
                      <a:pt x="228" y="176"/>
                    </a:lnTo>
                    <a:lnTo>
                      <a:pt x="228" y="176"/>
                    </a:lnTo>
                    <a:lnTo>
                      <a:pt x="229" y="176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30" y="181"/>
                    </a:lnTo>
                    <a:lnTo>
                      <a:pt x="230" y="181"/>
                    </a:lnTo>
                    <a:lnTo>
                      <a:pt x="235" y="181"/>
                    </a:lnTo>
                    <a:lnTo>
                      <a:pt x="235" y="181"/>
                    </a:lnTo>
                    <a:lnTo>
                      <a:pt x="247" y="181"/>
                    </a:lnTo>
                    <a:lnTo>
                      <a:pt x="247" y="187"/>
                    </a:lnTo>
                    <a:lnTo>
                      <a:pt x="250" y="187"/>
                    </a:lnTo>
                    <a:lnTo>
                      <a:pt x="250" y="187"/>
                    </a:lnTo>
                    <a:lnTo>
                      <a:pt x="252" y="187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7"/>
                    </a:lnTo>
                    <a:lnTo>
                      <a:pt x="256" y="197"/>
                    </a:lnTo>
                    <a:lnTo>
                      <a:pt x="256" y="197"/>
                    </a:lnTo>
                    <a:lnTo>
                      <a:pt x="266" y="197"/>
                    </a:lnTo>
                    <a:lnTo>
                      <a:pt x="266" y="202"/>
                    </a:lnTo>
                    <a:lnTo>
                      <a:pt x="267" y="202"/>
                    </a:lnTo>
                    <a:lnTo>
                      <a:pt x="267" y="202"/>
                    </a:lnTo>
                    <a:lnTo>
                      <a:pt x="268" y="202"/>
                    </a:lnTo>
                    <a:lnTo>
                      <a:pt x="268" y="202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83" y="202"/>
                    </a:lnTo>
                    <a:lnTo>
                      <a:pt x="283" y="202"/>
                    </a:lnTo>
                    <a:lnTo>
                      <a:pt x="285" y="202"/>
                    </a:lnTo>
                    <a:lnTo>
                      <a:pt x="285" y="207"/>
                    </a:lnTo>
                    <a:lnTo>
                      <a:pt x="286" y="207"/>
                    </a:lnTo>
                    <a:lnTo>
                      <a:pt x="286" y="213"/>
                    </a:lnTo>
                    <a:lnTo>
                      <a:pt x="287" y="213"/>
                    </a:lnTo>
                    <a:lnTo>
                      <a:pt x="287" y="213"/>
                    </a:lnTo>
                    <a:lnTo>
                      <a:pt x="299" y="213"/>
                    </a:lnTo>
                    <a:lnTo>
                      <a:pt x="299" y="218"/>
                    </a:lnTo>
                    <a:lnTo>
                      <a:pt x="306" y="218"/>
                    </a:lnTo>
                    <a:lnTo>
                      <a:pt x="306" y="218"/>
                    </a:lnTo>
                    <a:lnTo>
                      <a:pt x="316" y="218"/>
                    </a:lnTo>
                    <a:lnTo>
                      <a:pt x="316" y="218"/>
                    </a:lnTo>
                    <a:lnTo>
                      <a:pt x="323" y="218"/>
                    </a:lnTo>
                    <a:lnTo>
                      <a:pt x="323" y="218"/>
                    </a:lnTo>
                    <a:lnTo>
                      <a:pt x="324" y="218"/>
                    </a:lnTo>
                    <a:lnTo>
                      <a:pt x="324" y="218"/>
                    </a:lnTo>
                    <a:lnTo>
                      <a:pt x="325" y="218"/>
                    </a:lnTo>
                    <a:lnTo>
                      <a:pt x="325" y="218"/>
                    </a:lnTo>
                    <a:lnTo>
                      <a:pt x="348" y="218"/>
                    </a:lnTo>
                    <a:lnTo>
                      <a:pt x="348" y="218"/>
                    </a:lnTo>
                    <a:lnTo>
                      <a:pt x="350" y="218"/>
                    </a:lnTo>
                    <a:lnTo>
                      <a:pt x="350" y="218"/>
                    </a:lnTo>
                    <a:lnTo>
                      <a:pt x="354" y="218"/>
                    </a:lnTo>
                    <a:lnTo>
                      <a:pt x="354" y="218"/>
                    </a:lnTo>
                    <a:lnTo>
                      <a:pt x="361" y="218"/>
                    </a:lnTo>
                    <a:lnTo>
                      <a:pt x="361" y="224"/>
                    </a:lnTo>
                    <a:lnTo>
                      <a:pt x="362" y="224"/>
                    </a:lnTo>
                    <a:lnTo>
                      <a:pt x="362" y="230"/>
                    </a:lnTo>
                    <a:lnTo>
                      <a:pt x="363" y="230"/>
                    </a:lnTo>
                    <a:lnTo>
                      <a:pt x="363" y="230"/>
                    </a:lnTo>
                    <a:lnTo>
                      <a:pt x="381" y="230"/>
                    </a:lnTo>
                    <a:lnTo>
                      <a:pt x="381" y="230"/>
                    </a:lnTo>
                    <a:lnTo>
                      <a:pt x="381" y="230"/>
                    </a:lnTo>
                    <a:lnTo>
                      <a:pt x="381" y="230"/>
                    </a:lnTo>
                    <a:lnTo>
                      <a:pt x="388" y="230"/>
                    </a:lnTo>
                    <a:lnTo>
                      <a:pt x="388" y="230"/>
                    </a:lnTo>
                    <a:lnTo>
                      <a:pt x="400" y="230"/>
                    </a:lnTo>
                    <a:lnTo>
                      <a:pt x="400" y="230"/>
                    </a:lnTo>
                    <a:lnTo>
                      <a:pt x="401" y="230"/>
                    </a:lnTo>
                    <a:lnTo>
                      <a:pt x="401" y="230"/>
                    </a:lnTo>
                    <a:lnTo>
                      <a:pt x="420" y="230"/>
                    </a:lnTo>
                    <a:lnTo>
                      <a:pt x="420" y="230"/>
                    </a:lnTo>
                    <a:lnTo>
                      <a:pt x="423" y="230"/>
                    </a:lnTo>
                    <a:lnTo>
                      <a:pt x="423" y="230"/>
                    </a:lnTo>
                    <a:lnTo>
                      <a:pt x="432" y="230"/>
                    </a:lnTo>
                    <a:lnTo>
                      <a:pt x="432" y="230"/>
                    </a:lnTo>
                    <a:lnTo>
                      <a:pt x="457" y="230"/>
                    </a:lnTo>
                    <a:lnTo>
                      <a:pt x="457" y="236"/>
                    </a:lnTo>
                    <a:lnTo>
                      <a:pt x="457" y="236"/>
                    </a:lnTo>
                    <a:lnTo>
                      <a:pt x="457" y="242"/>
                    </a:lnTo>
                    <a:lnTo>
                      <a:pt x="461" y="242"/>
                    </a:lnTo>
                    <a:lnTo>
                      <a:pt x="461" y="242"/>
                    </a:lnTo>
                    <a:lnTo>
                      <a:pt x="469" y="242"/>
                    </a:lnTo>
                    <a:lnTo>
                      <a:pt x="469" y="242"/>
                    </a:lnTo>
                    <a:lnTo>
                      <a:pt x="487" y="242"/>
                    </a:lnTo>
                    <a:lnTo>
                      <a:pt x="487" y="242"/>
                    </a:lnTo>
                    <a:lnTo>
                      <a:pt x="506" y="242"/>
                    </a:lnTo>
                    <a:lnTo>
                      <a:pt x="506" y="242"/>
                    </a:lnTo>
                    <a:lnTo>
                      <a:pt x="514" y="242"/>
                    </a:lnTo>
                    <a:lnTo>
                      <a:pt x="514" y="248"/>
                    </a:lnTo>
                    <a:lnTo>
                      <a:pt x="529" y="248"/>
                    </a:lnTo>
                    <a:lnTo>
                      <a:pt x="529" y="248"/>
                    </a:lnTo>
                    <a:lnTo>
                      <a:pt x="532" y="248"/>
                    </a:lnTo>
                    <a:lnTo>
                      <a:pt x="532" y="248"/>
                    </a:lnTo>
                    <a:lnTo>
                      <a:pt x="533" y="248"/>
                    </a:lnTo>
                    <a:lnTo>
                      <a:pt x="533" y="248"/>
                    </a:lnTo>
                    <a:lnTo>
                      <a:pt x="534" y="248"/>
                    </a:lnTo>
                    <a:lnTo>
                      <a:pt x="534" y="255"/>
                    </a:lnTo>
                    <a:lnTo>
                      <a:pt x="543" y="255"/>
                    </a:lnTo>
                    <a:lnTo>
                      <a:pt x="543" y="255"/>
                    </a:lnTo>
                    <a:lnTo>
                      <a:pt x="552" y="255"/>
                    </a:lnTo>
                    <a:lnTo>
                      <a:pt x="552" y="255"/>
                    </a:lnTo>
                    <a:lnTo>
                      <a:pt x="555" y="255"/>
                    </a:lnTo>
                    <a:lnTo>
                      <a:pt x="555" y="255"/>
                    </a:lnTo>
                    <a:lnTo>
                      <a:pt x="563" y="255"/>
                    </a:lnTo>
                    <a:lnTo>
                      <a:pt x="563" y="255"/>
                    </a:lnTo>
                    <a:lnTo>
                      <a:pt x="566" y="255"/>
                    </a:lnTo>
                    <a:lnTo>
                      <a:pt x="566" y="255"/>
                    </a:lnTo>
                    <a:lnTo>
                      <a:pt x="568" y="255"/>
                    </a:lnTo>
                    <a:lnTo>
                      <a:pt x="568" y="255"/>
                    </a:lnTo>
                    <a:lnTo>
                      <a:pt x="578" y="255"/>
                    </a:lnTo>
                    <a:lnTo>
                      <a:pt x="578" y="255"/>
                    </a:lnTo>
                    <a:lnTo>
                      <a:pt x="591" y="255"/>
                    </a:lnTo>
                    <a:lnTo>
                      <a:pt x="591" y="255"/>
                    </a:lnTo>
                    <a:lnTo>
                      <a:pt x="609" y="255"/>
                    </a:lnTo>
                    <a:lnTo>
                      <a:pt x="609" y="255"/>
                    </a:lnTo>
                    <a:lnTo>
                      <a:pt x="610" y="255"/>
                    </a:lnTo>
                    <a:lnTo>
                      <a:pt x="610" y="255"/>
                    </a:lnTo>
                    <a:lnTo>
                      <a:pt x="614" y="255"/>
                    </a:lnTo>
                    <a:lnTo>
                      <a:pt x="614" y="255"/>
                    </a:lnTo>
                    <a:lnTo>
                      <a:pt x="629" y="255"/>
                    </a:lnTo>
                    <a:lnTo>
                      <a:pt x="629" y="255"/>
                    </a:lnTo>
                    <a:lnTo>
                      <a:pt x="630" y="255"/>
                    </a:lnTo>
                    <a:lnTo>
                      <a:pt x="630" y="255"/>
                    </a:lnTo>
                    <a:lnTo>
                      <a:pt x="633" y="255"/>
                    </a:lnTo>
                    <a:lnTo>
                      <a:pt x="633" y="263"/>
                    </a:lnTo>
                    <a:lnTo>
                      <a:pt x="638" y="263"/>
                    </a:lnTo>
                    <a:lnTo>
                      <a:pt x="638" y="263"/>
                    </a:lnTo>
                    <a:lnTo>
                      <a:pt x="641" y="263"/>
                    </a:lnTo>
                    <a:lnTo>
                      <a:pt x="641" y="263"/>
                    </a:lnTo>
                    <a:lnTo>
                      <a:pt x="648" y="263"/>
                    </a:lnTo>
                    <a:lnTo>
                      <a:pt x="648" y="263"/>
                    </a:lnTo>
                    <a:lnTo>
                      <a:pt x="680" y="263"/>
                    </a:lnTo>
                    <a:lnTo>
                      <a:pt x="680" y="263"/>
                    </a:lnTo>
                    <a:lnTo>
                      <a:pt x="686" y="263"/>
                    </a:lnTo>
                    <a:lnTo>
                      <a:pt x="686" y="263"/>
                    </a:lnTo>
                    <a:lnTo>
                      <a:pt x="705" y="263"/>
                    </a:lnTo>
                    <a:lnTo>
                      <a:pt x="705" y="263"/>
                    </a:lnTo>
                    <a:lnTo>
                      <a:pt x="733" y="263"/>
                    </a:lnTo>
                    <a:lnTo>
                      <a:pt x="733" y="263"/>
                    </a:lnTo>
                    <a:lnTo>
                      <a:pt x="743" y="263"/>
                    </a:lnTo>
                    <a:lnTo>
                      <a:pt x="743" y="263"/>
                    </a:lnTo>
                    <a:lnTo>
                      <a:pt x="750" y="263"/>
                    </a:lnTo>
                    <a:lnTo>
                      <a:pt x="750" y="263"/>
                    </a:lnTo>
                    <a:lnTo>
                      <a:pt x="761" y="263"/>
                    </a:lnTo>
                    <a:lnTo>
                      <a:pt x="761" y="263"/>
                    </a:lnTo>
                    <a:lnTo>
                      <a:pt x="761" y="263"/>
                    </a:lnTo>
                    <a:lnTo>
                      <a:pt x="761" y="263"/>
                    </a:lnTo>
                    <a:lnTo>
                      <a:pt x="762" y="263"/>
                    </a:lnTo>
                    <a:lnTo>
                      <a:pt x="762" y="271"/>
                    </a:lnTo>
                    <a:lnTo>
                      <a:pt x="770" y="271"/>
                    </a:lnTo>
                    <a:lnTo>
                      <a:pt x="770" y="279"/>
                    </a:lnTo>
                    <a:lnTo>
                      <a:pt x="781" y="279"/>
                    </a:lnTo>
                    <a:lnTo>
                      <a:pt x="781" y="288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800" y="288"/>
                    </a:lnTo>
                    <a:lnTo>
                      <a:pt x="800" y="288"/>
                    </a:lnTo>
                    <a:lnTo>
                      <a:pt x="820" y="288"/>
                    </a:lnTo>
                    <a:lnTo>
                      <a:pt x="820" y="288"/>
                    </a:lnTo>
                    <a:lnTo>
                      <a:pt x="857" y="288"/>
                    </a:lnTo>
                    <a:lnTo>
                      <a:pt x="857" y="288"/>
                    </a:lnTo>
                    <a:lnTo>
                      <a:pt x="893" y="288"/>
                    </a:lnTo>
                    <a:lnTo>
                      <a:pt x="893" y="288"/>
                    </a:lnTo>
                    <a:lnTo>
                      <a:pt x="895" y="288"/>
                    </a:lnTo>
                    <a:lnTo>
                      <a:pt x="895" y="288"/>
                    </a:lnTo>
                    <a:lnTo>
                      <a:pt x="914" y="288"/>
                    </a:lnTo>
                    <a:lnTo>
                      <a:pt x="914" y="288"/>
                    </a:lnTo>
                    <a:lnTo>
                      <a:pt x="933" y="288"/>
                    </a:lnTo>
                    <a:lnTo>
                      <a:pt x="933" y="288"/>
                    </a:lnTo>
                    <a:lnTo>
                      <a:pt x="940" y="288"/>
                    </a:lnTo>
                    <a:lnTo>
                      <a:pt x="940" y="288"/>
                    </a:lnTo>
                    <a:lnTo>
                      <a:pt x="962" y="288"/>
                    </a:lnTo>
                    <a:lnTo>
                      <a:pt x="962" y="288"/>
                    </a:lnTo>
                    <a:lnTo>
                      <a:pt x="990" y="288"/>
                    </a:lnTo>
                    <a:lnTo>
                      <a:pt x="990" y="288"/>
                    </a:lnTo>
                    <a:lnTo>
                      <a:pt x="1029" y="288"/>
                    </a:lnTo>
                    <a:lnTo>
                      <a:pt x="1029" y="288"/>
                    </a:lnTo>
                    <a:lnTo>
                      <a:pt x="1066" y="288"/>
                    </a:lnTo>
                    <a:lnTo>
                      <a:pt x="1066" y="288"/>
                    </a:lnTo>
                    <a:lnTo>
                      <a:pt x="1082" y="288"/>
                    </a:lnTo>
                    <a:lnTo>
                      <a:pt x="1082" y="288"/>
                    </a:lnTo>
                    <a:lnTo>
                      <a:pt x="1085" y="288"/>
                    </a:lnTo>
                    <a:lnTo>
                      <a:pt x="1085" y="298"/>
                    </a:lnTo>
                    <a:lnTo>
                      <a:pt x="1145" y="298"/>
                    </a:lnTo>
                    <a:lnTo>
                      <a:pt x="1145" y="298"/>
                    </a:lnTo>
                    <a:lnTo>
                      <a:pt x="1152" y="298"/>
                    </a:lnTo>
                    <a:lnTo>
                      <a:pt x="1152" y="298"/>
                    </a:lnTo>
                    <a:lnTo>
                      <a:pt x="1155" y="298"/>
                    </a:lnTo>
                    <a:lnTo>
                      <a:pt x="1155" y="298"/>
                    </a:lnTo>
                    <a:lnTo>
                      <a:pt x="1156" y="298"/>
                    </a:lnTo>
                    <a:lnTo>
                      <a:pt x="1156" y="298"/>
                    </a:lnTo>
                    <a:lnTo>
                      <a:pt x="1177" y="298"/>
                    </a:lnTo>
                    <a:lnTo>
                      <a:pt x="1177" y="298"/>
                    </a:lnTo>
                    <a:lnTo>
                      <a:pt x="1181" y="298"/>
                    </a:lnTo>
                    <a:lnTo>
                      <a:pt x="1181" y="298"/>
                    </a:lnTo>
                    <a:lnTo>
                      <a:pt x="1187" y="298"/>
                    </a:lnTo>
                    <a:lnTo>
                      <a:pt x="1187" y="298"/>
                    </a:lnTo>
                    <a:lnTo>
                      <a:pt x="1199" y="298"/>
                    </a:lnTo>
                    <a:lnTo>
                      <a:pt x="1199" y="298"/>
                    </a:lnTo>
                    <a:lnTo>
                      <a:pt x="1214" y="298"/>
                    </a:lnTo>
                    <a:lnTo>
                      <a:pt x="1214" y="298"/>
                    </a:lnTo>
                    <a:lnTo>
                      <a:pt x="1217" y="298"/>
                    </a:lnTo>
                    <a:lnTo>
                      <a:pt x="1217" y="298"/>
                    </a:lnTo>
                    <a:lnTo>
                      <a:pt x="1224" y="298"/>
                    </a:lnTo>
                    <a:lnTo>
                      <a:pt x="1224" y="298"/>
                    </a:lnTo>
                    <a:lnTo>
                      <a:pt x="1237" y="298"/>
                    </a:lnTo>
                    <a:lnTo>
                      <a:pt x="1237" y="298"/>
                    </a:lnTo>
                    <a:lnTo>
                      <a:pt x="1238" y="298"/>
                    </a:lnTo>
                    <a:lnTo>
                      <a:pt x="1238" y="298"/>
                    </a:lnTo>
                    <a:lnTo>
                      <a:pt x="1239" y="298"/>
                    </a:lnTo>
                    <a:lnTo>
                      <a:pt x="1239" y="298"/>
                    </a:lnTo>
                    <a:lnTo>
                      <a:pt x="1257" y="298"/>
                    </a:lnTo>
                    <a:lnTo>
                      <a:pt x="1257" y="298"/>
                    </a:lnTo>
                    <a:lnTo>
                      <a:pt x="1284" y="298"/>
                    </a:lnTo>
                    <a:lnTo>
                      <a:pt x="1284" y="298"/>
                    </a:lnTo>
                    <a:lnTo>
                      <a:pt x="1295" y="298"/>
                    </a:lnTo>
                    <a:lnTo>
                      <a:pt x="1295" y="298"/>
                    </a:lnTo>
                    <a:lnTo>
                      <a:pt x="1304" y="298"/>
                    </a:lnTo>
                    <a:lnTo>
                      <a:pt x="1304" y="298"/>
                    </a:lnTo>
                    <a:lnTo>
                      <a:pt x="1314" y="298"/>
                    </a:lnTo>
                    <a:lnTo>
                      <a:pt x="1314" y="298"/>
                    </a:lnTo>
                    <a:lnTo>
                      <a:pt x="1371" y="298"/>
                    </a:lnTo>
                    <a:lnTo>
                      <a:pt x="1371" y="298"/>
                    </a:lnTo>
                    <a:lnTo>
                      <a:pt x="1388" y="298"/>
                    </a:lnTo>
                    <a:lnTo>
                      <a:pt x="1388" y="298"/>
                    </a:lnTo>
                    <a:lnTo>
                      <a:pt x="1413" y="298"/>
                    </a:lnTo>
                    <a:lnTo>
                      <a:pt x="1413" y="298"/>
                    </a:lnTo>
                    <a:lnTo>
                      <a:pt x="1432" y="298"/>
                    </a:lnTo>
                    <a:lnTo>
                      <a:pt x="1432" y="298"/>
                    </a:lnTo>
                    <a:lnTo>
                      <a:pt x="1435" y="298"/>
                    </a:lnTo>
                    <a:lnTo>
                      <a:pt x="1435" y="298"/>
                    </a:lnTo>
                    <a:lnTo>
                      <a:pt x="1446" y="298"/>
                    </a:lnTo>
                    <a:lnTo>
                      <a:pt x="1446" y="298"/>
                    </a:lnTo>
                    <a:lnTo>
                      <a:pt x="1451" y="298"/>
                    </a:lnTo>
                    <a:lnTo>
                      <a:pt x="1451" y="298"/>
                    </a:lnTo>
                    <a:lnTo>
                      <a:pt x="1465" y="298"/>
                    </a:lnTo>
                    <a:lnTo>
                      <a:pt x="1465" y="298"/>
                    </a:lnTo>
                    <a:lnTo>
                      <a:pt x="1467" y="298"/>
                    </a:lnTo>
                    <a:lnTo>
                      <a:pt x="1467" y="298"/>
                    </a:lnTo>
                    <a:lnTo>
                      <a:pt x="1475" y="298"/>
                    </a:lnTo>
                    <a:lnTo>
                      <a:pt x="1475" y="298"/>
                    </a:lnTo>
                    <a:lnTo>
                      <a:pt x="1492" y="298"/>
                    </a:lnTo>
                    <a:lnTo>
                      <a:pt x="1492" y="298"/>
                    </a:lnTo>
                    <a:lnTo>
                      <a:pt x="1505" y="298"/>
                    </a:lnTo>
                    <a:lnTo>
                      <a:pt x="1505" y="298"/>
                    </a:lnTo>
                    <a:lnTo>
                      <a:pt x="1555" y="298"/>
                    </a:lnTo>
                    <a:lnTo>
                      <a:pt x="1555" y="298"/>
                    </a:lnTo>
                    <a:lnTo>
                      <a:pt x="1581" y="298"/>
                    </a:lnTo>
                    <a:lnTo>
                      <a:pt x="1581" y="298"/>
                    </a:lnTo>
                    <a:lnTo>
                      <a:pt x="1582" y="298"/>
                    </a:lnTo>
                    <a:lnTo>
                      <a:pt x="1582" y="298"/>
                    </a:lnTo>
                    <a:lnTo>
                      <a:pt x="1593" y="298"/>
                    </a:lnTo>
                    <a:lnTo>
                      <a:pt x="1593" y="298"/>
                    </a:lnTo>
                    <a:lnTo>
                      <a:pt x="1610" y="298"/>
                    </a:lnTo>
                    <a:lnTo>
                      <a:pt x="1610" y="298"/>
                    </a:lnTo>
                    <a:lnTo>
                      <a:pt x="1620" y="298"/>
                    </a:lnTo>
                    <a:lnTo>
                      <a:pt x="1620" y="298"/>
                    </a:lnTo>
                    <a:lnTo>
                      <a:pt x="1626" y="298"/>
                    </a:lnTo>
                    <a:lnTo>
                      <a:pt x="1626" y="298"/>
                    </a:lnTo>
                    <a:lnTo>
                      <a:pt x="1637" y="298"/>
                    </a:lnTo>
                    <a:lnTo>
                      <a:pt x="1637" y="298"/>
                    </a:lnTo>
                    <a:lnTo>
                      <a:pt x="1657" y="298"/>
                    </a:lnTo>
                    <a:lnTo>
                      <a:pt x="1657" y="298"/>
                    </a:lnTo>
                    <a:lnTo>
                      <a:pt x="1695" y="298"/>
                    </a:lnTo>
                    <a:lnTo>
                      <a:pt x="1695" y="298"/>
                    </a:lnTo>
                    <a:lnTo>
                      <a:pt x="1697" y="298"/>
                    </a:lnTo>
                    <a:lnTo>
                      <a:pt x="1697" y="298"/>
                    </a:lnTo>
                    <a:lnTo>
                      <a:pt x="1698" y="298"/>
                    </a:lnTo>
                    <a:lnTo>
                      <a:pt x="1698" y="298"/>
                    </a:lnTo>
                    <a:lnTo>
                      <a:pt x="1706" y="298"/>
                    </a:lnTo>
                    <a:lnTo>
                      <a:pt x="1706" y="298"/>
                    </a:lnTo>
                    <a:lnTo>
                      <a:pt x="1734" y="298"/>
                    </a:lnTo>
                    <a:lnTo>
                      <a:pt x="1734" y="298"/>
                    </a:lnTo>
                    <a:lnTo>
                      <a:pt x="1738" y="298"/>
                    </a:lnTo>
                    <a:lnTo>
                      <a:pt x="1738" y="298"/>
                    </a:lnTo>
                    <a:lnTo>
                      <a:pt x="1755" y="298"/>
                    </a:lnTo>
                    <a:lnTo>
                      <a:pt x="1755" y="298"/>
                    </a:lnTo>
                    <a:lnTo>
                      <a:pt x="1782" y="298"/>
                    </a:lnTo>
                    <a:lnTo>
                      <a:pt x="1782" y="298"/>
                    </a:lnTo>
                    <a:lnTo>
                      <a:pt x="1826" y="298"/>
                    </a:lnTo>
                    <a:lnTo>
                      <a:pt x="1826" y="298"/>
                    </a:lnTo>
                    <a:lnTo>
                      <a:pt x="1828" y="298"/>
                    </a:lnTo>
                    <a:lnTo>
                      <a:pt x="1828" y="330"/>
                    </a:lnTo>
                    <a:lnTo>
                      <a:pt x="1893" y="330"/>
                    </a:lnTo>
                    <a:lnTo>
                      <a:pt x="1893" y="330"/>
                    </a:lnTo>
                    <a:lnTo>
                      <a:pt x="1897" y="330"/>
                    </a:lnTo>
                    <a:lnTo>
                      <a:pt x="1897" y="330"/>
                    </a:lnTo>
                    <a:lnTo>
                      <a:pt x="1904" y="330"/>
                    </a:lnTo>
                    <a:lnTo>
                      <a:pt x="1904" y="330"/>
                    </a:lnTo>
                    <a:lnTo>
                      <a:pt x="1923" y="330"/>
                    </a:lnTo>
                    <a:lnTo>
                      <a:pt x="1923" y="330"/>
                    </a:lnTo>
                    <a:lnTo>
                      <a:pt x="1949" y="330"/>
                    </a:lnTo>
                    <a:lnTo>
                      <a:pt x="1949" y="330"/>
                    </a:lnTo>
                    <a:lnTo>
                      <a:pt x="1958" y="330"/>
                    </a:lnTo>
                    <a:lnTo>
                      <a:pt x="1958" y="330"/>
                    </a:lnTo>
                    <a:lnTo>
                      <a:pt x="1981" y="330"/>
                    </a:lnTo>
                    <a:lnTo>
                      <a:pt x="1981" y="330"/>
                    </a:lnTo>
                    <a:lnTo>
                      <a:pt x="1986" y="330"/>
                    </a:lnTo>
                    <a:lnTo>
                      <a:pt x="1986" y="330"/>
                    </a:lnTo>
                    <a:lnTo>
                      <a:pt x="2009" y="330"/>
                    </a:lnTo>
                    <a:lnTo>
                      <a:pt x="2009" y="330"/>
                    </a:lnTo>
                    <a:lnTo>
                      <a:pt x="2018" y="330"/>
                    </a:lnTo>
                    <a:lnTo>
                      <a:pt x="2018" y="382"/>
                    </a:lnTo>
                    <a:lnTo>
                      <a:pt x="2033" y="382"/>
                    </a:lnTo>
                    <a:lnTo>
                      <a:pt x="2033" y="382"/>
                    </a:lnTo>
                    <a:lnTo>
                      <a:pt x="2040" y="382"/>
                    </a:lnTo>
                    <a:lnTo>
                      <a:pt x="2040" y="382"/>
                    </a:lnTo>
                    <a:lnTo>
                      <a:pt x="2103" y="382"/>
                    </a:lnTo>
                    <a:lnTo>
                      <a:pt x="2103" y="382"/>
                    </a:lnTo>
                    <a:lnTo>
                      <a:pt x="2141" y="382"/>
                    </a:lnTo>
                    <a:lnTo>
                      <a:pt x="2141" y="382"/>
                    </a:lnTo>
                    <a:lnTo>
                      <a:pt x="2156" y="382"/>
                    </a:lnTo>
                    <a:lnTo>
                      <a:pt x="2156" y="382"/>
                    </a:lnTo>
                    <a:lnTo>
                      <a:pt x="2163" y="382"/>
                    </a:lnTo>
                    <a:lnTo>
                      <a:pt x="2163" y="382"/>
                    </a:lnTo>
                    <a:lnTo>
                      <a:pt x="2215" y="382"/>
                    </a:lnTo>
                    <a:lnTo>
                      <a:pt x="2215" y="382"/>
                    </a:lnTo>
                    <a:lnTo>
                      <a:pt x="2220" y="382"/>
                    </a:lnTo>
                    <a:lnTo>
                      <a:pt x="2220" y="382"/>
                    </a:lnTo>
                    <a:lnTo>
                      <a:pt x="2228" y="382"/>
                    </a:lnTo>
                    <a:lnTo>
                      <a:pt x="2228" y="382"/>
                    </a:lnTo>
                    <a:lnTo>
                      <a:pt x="2229" y="382"/>
                    </a:lnTo>
                    <a:lnTo>
                      <a:pt x="2229" y="382"/>
                    </a:lnTo>
                    <a:lnTo>
                      <a:pt x="2252" y="382"/>
                    </a:lnTo>
                    <a:lnTo>
                      <a:pt x="2252" y="382"/>
                    </a:lnTo>
                  </a:path>
                </a:pathLst>
              </a:custGeom>
              <a:noFill/>
              <a:ln w="28575" cap="rnd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5C341CA9-ED33-4AFC-8246-17FC508E8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6" y="588"/>
                <a:ext cx="0" cy="114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2585F4A2-B80C-4A27-A075-3661969B8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0" y="1691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E63E15DC-6039-4B22-A5B9-88698570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676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9">
                <a:extLst>
                  <a:ext uri="{FF2B5EF4-FFF2-40B4-BE49-F238E27FC236}">
                    <a16:creationId xmlns:a16="http://schemas.microsoft.com/office/drawing/2014/main" id="{D3F4AFCD-4A6B-423E-BC85-E98D1C769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2" y="1650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20">
                <a:extLst>
                  <a:ext uri="{FF2B5EF4-FFF2-40B4-BE49-F238E27FC236}">
                    <a16:creationId xmlns:a16="http://schemas.microsoft.com/office/drawing/2014/main" id="{984F405F-3F62-4AC7-860A-1BA71E477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623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1">
                <a:extLst>
                  <a:ext uri="{FF2B5EF4-FFF2-40B4-BE49-F238E27FC236}">
                    <a16:creationId xmlns:a16="http://schemas.microsoft.com/office/drawing/2014/main" id="{24B2FD25-6188-4C75-95FA-70396FE0A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589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Line 22">
                <a:extLst>
                  <a:ext uri="{FF2B5EF4-FFF2-40B4-BE49-F238E27FC236}">
                    <a16:creationId xmlns:a16="http://schemas.microsoft.com/office/drawing/2014/main" id="{CAAC4E07-5CF1-4A8A-95A6-06321A7D6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0" y="1425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" name="Rectangle 23">
                <a:extLst>
                  <a:ext uri="{FF2B5EF4-FFF2-40B4-BE49-F238E27FC236}">
                    <a16:creationId xmlns:a16="http://schemas.microsoft.com/office/drawing/2014/main" id="{B4D78D91-8F8E-4037-987E-19D4B020D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409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24">
                <a:extLst>
                  <a:ext uri="{FF2B5EF4-FFF2-40B4-BE49-F238E27FC236}">
                    <a16:creationId xmlns:a16="http://schemas.microsoft.com/office/drawing/2014/main" id="{88A6E182-ECE6-4993-A1FE-14715788C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2" y="1383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25">
                <a:extLst>
                  <a:ext uri="{FF2B5EF4-FFF2-40B4-BE49-F238E27FC236}">
                    <a16:creationId xmlns:a16="http://schemas.microsoft.com/office/drawing/2014/main" id="{1120CB59-C861-4F5F-93FC-F2A33CBEB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357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26">
                <a:extLst>
                  <a:ext uri="{FF2B5EF4-FFF2-40B4-BE49-F238E27FC236}">
                    <a16:creationId xmlns:a16="http://schemas.microsoft.com/office/drawing/2014/main" id="{8988DD5F-625F-4A85-8AE5-8A878FE76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322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Line 27">
                <a:extLst>
                  <a:ext uri="{FF2B5EF4-FFF2-40B4-BE49-F238E27FC236}">
                    <a16:creationId xmlns:a16="http://schemas.microsoft.com/office/drawing/2014/main" id="{6FFBB615-96FA-4E53-8B2C-6FC9B7867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0" y="115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" name="Rectangle 28">
                <a:extLst>
                  <a:ext uri="{FF2B5EF4-FFF2-40B4-BE49-F238E27FC236}">
                    <a16:creationId xmlns:a16="http://schemas.microsoft.com/office/drawing/2014/main" id="{1101F149-00B9-4D51-AA3F-8A68FE931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144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29">
                <a:extLst>
                  <a:ext uri="{FF2B5EF4-FFF2-40B4-BE49-F238E27FC236}">
                    <a16:creationId xmlns:a16="http://schemas.microsoft.com/office/drawing/2014/main" id="{2AB5963B-E86B-4557-A1E5-ACDC67A52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2" y="1119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30">
                <a:extLst>
                  <a:ext uri="{FF2B5EF4-FFF2-40B4-BE49-F238E27FC236}">
                    <a16:creationId xmlns:a16="http://schemas.microsoft.com/office/drawing/2014/main" id="{E18F5918-B5D2-4427-BF68-F7B7FEB95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092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31">
                <a:extLst>
                  <a:ext uri="{FF2B5EF4-FFF2-40B4-BE49-F238E27FC236}">
                    <a16:creationId xmlns:a16="http://schemas.microsoft.com/office/drawing/2014/main" id="{FD4B52B1-A5E8-48C3-8C2E-965EC4E42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1057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Line 32">
                <a:extLst>
                  <a:ext uri="{FF2B5EF4-FFF2-40B4-BE49-F238E27FC236}">
                    <a16:creationId xmlns:a16="http://schemas.microsoft.com/office/drawing/2014/main" id="{E9D1CB23-4770-44F3-89FB-84D8222B9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0" y="893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F53ABD11-4202-4DAC-88DE-74B379894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879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34">
                <a:extLst>
                  <a:ext uri="{FF2B5EF4-FFF2-40B4-BE49-F238E27FC236}">
                    <a16:creationId xmlns:a16="http://schemas.microsoft.com/office/drawing/2014/main" id="{476F01A9-9DD9-468B-B17C-0193B1D68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2" y="853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35">
                <a:extLst>
                  <a:ext uri="{FF2B5EF4-FFF2-40B4-BE49-F238E27FC236}">
                    <a16:creationId xmlns:a16="http://schemas.microsoft.com/office/drawing/2014/main" id="{6C94A10D-108E-4D79-B91B-FDE41D061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826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36">
                <a:extLst>
                  <a:ext uri="{FF2B5EF4-FFF2-40B4-BE49-F238E27FC236}">
                    <a16:creationId xmlns:a16="http://schemas.microsoft.com/office/drawing/2014/main" id="{B9449150-5761-4942-978A-8C55153F1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792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60FBBE10-E553-41B8-B993-391DFE454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0" y="627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5" name="Rectangle 38">
                <a:extLst>
                  <a:ext uri="{FF2B5EF4-FFF2-40B4-BE49-F238E27FC236}">
                    <a16:creationId xmlns:a16="http://schemas.microsoft.com/office/drawing/2014/main" id="{40755910-3349-4A55-A3B2-23D8D9688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613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39">
                <a:extLst>
                  <a:ext uri="{FF2B5EF4-FFF2-40B4-BE49-F238E27FC236}">
                    <a16:creationId xmlns:a16="http://schemas.microsoft.com/office/drawing/2014/main" id="{A68FAAB9-7204-4ACD-957B-36E3D52B6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32" y="587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40">
                <a:extLst>
                  <a:ext uri="{FF2B5EF4-FFF2-40B4-BE49-F238E27FC236}">
                    <a16:creationId xmlns:a16="http://schemas.microsoft.com/office/drawing/2014/main" id="{2EB05573-A23E-43E5-B023-28CE28295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561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FD4310A7-C3EE-4C4F-894D-586A74EFE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23" y="526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E62CDC4E-6071-4D16-B9F2-B63CEC48E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6" y="1731"/>
                <a:ext cx="2335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8C140F24-A0DD-435C-9CCC-CBB08460F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7" y="173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" name="Rectangle 44">
                <a:extLst>
                  <a:ext uri="{FF2B5EF4-FFF2-40B4-BE49-F238E27FC236}">
                    <a16:creationId xmlns:a16="http://schemas.microsoft.com/office/drawing/2014/main" id="{DF26963C-8E88-408C-A3F5-828B19BD7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9" y="1768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264F1FC5-78C6-49D3-913F-8C4B81EE4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8" y="173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3" name="Rectangle 46">
                <a:extLst>
                  <a:ext uri="{FF2B5EF4-FFF2-40B4-BE49-F238E27FC236}">
                    <a16:creationId xmlns:a16="http://schemas.microsoft.com/office/drawing/2014/main" id="{F769B6DF-526C-4CD9-B5B6-78B2BA213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2" y="1768"/>
                <a:ext cx="103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8" name="Line 47">
                <a:extLst>
                  <a:ext uri="{FF2B5EF4-FFF2-40B4-BE49-F238E27FC236}">
                    <a16:creationId xmlns:a16="http://schemas.microsoft.com/office/drawing/2014/main" id="{389F1069-BD89-47D9-A652-AAD179050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173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0" name="Rectangle 48">
                <a:extLst>
                  <a:ext uri="{FF2B5EF4-FFF2-40B4-BE49-F238E27FC236}">
                    <a16:creationId xmlns:a16="http://schemas.microsoft.com/office/drawing/2014/main" id="{E1D383A6-72C1-4D15-8A4E-C93CDAFF5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2" y="1768"/>
                <a:ext cx="103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1" name="Line 49">
                <a:extLst>
                  <a:ext uri="{FF2B5EF4-FFF2-40B4-BE49-F238E27FC236}">
                    <a16:creationId xmlns:a16="http://schemas.microsoft.com/office/drawing/2014/main" id="{234D636E-4386-4D53-876F-63CBEA226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9" y="173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3" name="Rectangle 50">
                <a:extLst>
                  <a:ext uri="{FF2B5EF4-FFF2-40B4-BE49-F238E27FC236}">
                    <a16:creationId xmlns:a16="http://schemas.microsoft.com/office/drawing/2014/main" id="{8002F8DE-9E92-4E43-BDEE-00FD353E8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5" y="1768"/>
                <a:ext cx="140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6" name="Rectangle 51">
                <a:extLst>
                  <a:ext uri="{FF2B5EF4-FFF2-40B4-BE49-F238E27FC236}">
                    <a16:creationId xmlns:a16="http://schemas.microsoft.com/office/drawing/2014/main" id="{058DBC8F-D372-4126-8129-D008C2841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1830"/>
                <a:ext cx="414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analysis time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7" name="Rectangle 52">
                <a:extLst>
                  <a:ext uri="{FF2B5EF4-FFF2-40B4-BE49-F238E27FC236}">
                    <a16:creationId xmlns:a16="http://schemas.microsoft.com/office/drawing/2014/main" id="{1A1F1BFA-C785-40A8-9037-E7967E33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1935"/>
                <a:ext cx="1912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8" name="Rectangle 53">
                <a:extLst>
                  <a:ext uri="{FF2B5EF4-FFF2-40B4-BE49-F238E27FC236}">
                    <a16:creationId xmlns:a16="http://schemas.microsoft.com/office/drawing/2014/main" id="{39CCAC3F-889A-4AC1-ACFE-FCB82452C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9" y="1937"/>
                <a:ext cx="1908" cy="202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9" name="Line 54">
                <a:extLst>
                  <a:ext uri="{FF2B5EF4-FFF2-40B4-BE49-F238E27FC236}">
                    <a16:creationId xmlns:a16="http://schemas.microsoft.com/office/drawing/2014/main" id="{8FD6260E-E736-4E7C-BC63-180BC52A0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994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0" name="Line 55">
                <a:extLst>
                  <a:ext uri="{FF2B5EF4-FFF2-40B4-BE49-F238E27FC236}">
                    <a16:creationId xmlns:a16="http://schemas.microsoft.com/office/drawing/2014/main" id="{0484821E-B068-4249-B2B8-F5936A0E0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9" y="1994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1" name="Line 56">
                <a:extLst>
                  <a:ext uri="{FF2B5EF4-FFF2-40B4-BE49-F238E27FC236}">
                    <a16:creationId xmlns:a16="http://schemas.microsoft.com/office/drawing/2014/main" id="{4DBF7C90-0B94-4692-AE76-FDA274F6B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2082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2" name="Rectangle 57">
                <a:extLst>
                  <a:ext uri="{FF2B5EF4-FFF2-40B4-BE49-F238E27FC236}">
                    <a16:creationId xmlns:a16="http://schemas.microsoft.com/office/drawing/2014/main" id="{93F0D38C-A1D0-4741-8996-3C54DECDB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1961"/>
                <a:ext cx="58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1980-1998</a:t>
                </a:r>
                <a:endParaRPr kumimoji="0" lang="it-IT" altLang="it-IT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3" name="Rectangle 58">
                <a:extLst>
                  <a:ext uri="{FF2B5EF4-FFF2-40B4-BE49-F238E27FC236}">
                    <a16:creationId xmlns:a16="http://schemas.microsoft.com/office/drawing/2014/main" id="{9720F1BE-4BDA-4D63-AA60-66982D90C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3" y="1961"/>
                <a:ext cx="58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1999-2009</a:t>
                </a:r>
                <a:endParaRPr kumimoji="0" lang="it-IT" altLang="it-IT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4" name="Rectangle 59">
                <a:extLst>
                  <a:ext uri="{FF2B5EF4-FFF2-40B4-BE49-F238E27FC236}">
                    <a16:creationId xmlns:a16="http://schemas.microsoft.com/office/drawing/2014/main" id="{2733AF80-9EE4-4EA3-919C-FFF6ADF21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2050"/>
                <a:ext cx="58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2010-2020</a:t>
                </a:r>
                <a:endParaRPr kumimoji="0" lang="it-IT" altLang="it-IT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499992" y="620688"/>
              <a:ext cx="41044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umulative probability without ISS</a:t>
              </a:r>
              <a:r>
                <a:rPr kumimoji="0" lang="en-US" sz="11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prescription after first surgery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AF7150-4389-40B1-9A6B-4B446D087EDF}"/>
              </a:ext>
            </a:extLst>
          </p:cNvPr>
          <p:cNvSpPr txBox="1"/>
          <p:nvPr/>
        </p:nvSpPr>
        <p:spPr>
          <a:xfrm>
            <a:off x="6729042" y="2337774"/>
            <a:ext cx="1498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Logrank</a:t>
            </a:r>
            <a:r>
              <a:rPr lang="en-US" sz="12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&lt;0.0001</a:t>
            </a:r>
            <a:endParaRPr lang="it-IT" sz="1200" dirty="0">
              <a:solidFill>
                <a:srgbClr val="000066"/>
              </a:solidFill>
            </a:endParaRPr>
          </a:p>
        </p:txBody>
      </p:sp>
      <p:grpSp>
        <p:nvGrpSpPr>
          <p:cNvPr id="2132" name="Gruppo 2131">
            <a:extLst>
              <a:ext uri="{FF2B5EF4-FFF2-40B4-BE49-F238E27FC236}">
                <a16:creationId xmlns:a16="http://schemas.microsoft.com/office/drawing/2014/main" id="{0341782C-43C4-497C-B0D2-9FCD9248B323}"/>
              </a:ext>
            </a:extLst>
          </p:cNvPr>
          <p:cNvGrpSpPr/>
          <p:nvPr/>
        </p:nvGrpSpPr>
        <p:grpSpPr>
          <a:xfrm>
            <a:off x="4077672" y="3541923"/>
            <a:ext cx="4713163" cy="2874962"/>
            <a:chOff x="4077672" y="3541923"/>
            <a:chExt cx="4713163" cy="2874962"/>
          </a:xfrm>
        </p:grpSpPr>
        <p:sp>
          <p:nvSpPr>
            <p:cNvPr id="2127" name="Rettangolo 2126">
              <a:extLst>
                <a:ext uri="{FF2B5EF4-FFF2-40B4-BE49-F238E27FC236}">
                  <a16:creationId xmlns:a16="http://schemas.microsoft.com/office/drawing/2014/main" id="{7A62AEB7-2DA0-4B30-A6B2-801E990902B8}"/>
                </a:ext>
              </a:extLst>
            </p:cNvPr>
            <p:cNvSpPr/>
            <p:nvPr/>
          </p:nvSpPr>
          <p:spPr>
            <a:xfrm>
              <a:off x="4499992" y="3541923"/>
              <a:ext cx="4135437" cy="2874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130" name="Gruppo 2129">
              <a:extLst>
                <a:ext uri="{FF2B5EF4-FFF2-40B4-BE49-F238E27FC236}">
                  <a16:creationId xmlns:a16="http://schemas.microsoft.com/office/drawing/2014/main" id="{630D8D87-F463-480D-8240-E04483E0D69D}"/>
                </a:ext>
              </a:extLst>
            </p:cNvPr>
            <p:cNvGrpSpPr/>
            <p:nvPr/>
          </p:nvGrpSpPr>
          <p:grpSpPr>
            <a:xfrm>
              <a:off x="4077672" y="3717032"/>
              <a:ext cx="4713163" cy="2558045"/>
              <a:chOff x="4251325" y="3842753"/>
              <a:chExt cx="4713163" cy="2558045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4716016" y="3880504"/>
                <a:ext cx="4032448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3" name="Immagine 12" descr="SIGR asa e aza in POR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900" t="54599" r="22039" b="5501"/>
              <a:stretch>
                <a:fillRect/>
              </a:stretch>
            </p:blipFill>
            <p:spPr>
              <a:xfrm>
                <a:off x="4251325" y="3908839"/>
                <a:ext cx="4538351" cy="24919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Rettangolo 14"/>
              <p:cNvSpPr/>
              <p:nvPr/>
            </p:nvSpPr>
            <p:spPr>
              <a:xfrm>
                <a:off x="4716016" y="3842753"/>
                <a:ext cx="424847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Cumulative probability of surgical recurrence in early ISS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(within 1 or 3 yrs)</a:t>
                </a:r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4333394" y="5752712"/>
                <a:ext cx="86409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4716016" y="5464680"/>
                <a:ext cx="504056" cy="7920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31" name="Rettangolo 2130">
              <a:extLst>
                <a:ext uri="{FF2B5EF4-FFF2-40B4-BE49-F238E27FC236}">
                  <a16:creationId xmlns:a16="http://schemas.microsoft.com/office/drawing/2014/main" id="{45E75C54-56B7-4D8E-9909-196AAAA5CB55}"/>
                </a:ext>
              </a:extLst>
            </p:cNvPr>
            <p:cNvSpPr/>
            <p:nvPr/>
          </p:nvSpPr>
          <p:spPr>
            <a:xfrm>
              <a:off x="4499992" y="5428456"/>
              <a:ext cx="45719" cy="8814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26" name="Gruppo 2125">
            <a:extLst>
              <a:ext uri="{FF2B5EF4-FFF2-40B4-BE49-F238E27FC236}">
                <a16:creationId xmlns:a16="http://schemas.microsoft.com/office/drawing/2014/main" id="{871A4E34-5374-4ED2-9066-67A6EC17DA60}"/>
              </a:ext>
            </a:extLst>
          </p:cNvPr>
          <p:cNvGrpSpPr/>
          <p:nvPr/>
        </p:nvGrpSpPr>
        <p:grpSpPr>
          <a:xfrm>
            <a:off x="161519" y="3546475"/>
            <a:ext cx="4116387" cy="2879725"/>
            <a:chOff x="96838" y="3546475"/>
            <a:chExt cx="4116387" cy="2879725"/>
          </a:xfrm>
        </p:grpSpPr>
        <p:sp>
          <p:nvSpPr>
            <p:cNvPr id="27" name="Rettangolo 26"/>
            <p:cNvSpPr/>
            <p:nvPr/>
          </p:nvSpPr>
          <p:spPr>
            <a:xfrm>
              <a:off x="971600" y="3717032"/>
              <a:ext cx="2304256" cy="720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067" name="Group 63">
              <a:extLst>
                <a:ext uri="{FF2B5EF4-FFF2-40B4-BE49-F238E27FC236}">
                  <a16:creationId xmlns:a16="http://schemas.microsoft.com/office/drawing/2014/main" id="{3E9B441F-7AD7-403A-B17D-F435A8388B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6838" y="3546475"/>
              <a:ext cx="4116387" cy="2879725"/>
              <a:chOff x="61" y="2234"/>
              <a:chExt cx="2593" cy="1814"/>
            </a:xfrm>
          </p:grpSpPr>
          <p:sp>
            <p:nvSpPr>
              <p:cNvPr id="2068" name="AutoShape 62">
                <a:extLst>
                  <a:ext uri="{FF2B5EF4-FFF2-40B4-BE49-F238E27FC236}">
                    <a16:creationId xmlns:a16="http://schemas.microsoft.com/office/drawing/2014/main" id="{AF37F666-DD93-4FB4-A3A9-18EFF7356E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6" y="2341"/>
                <a:ext cx="2541" cy="1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9" name="Rectangle 64">
                <a:extLst>
                  <a:ext uri="{FF2B5EF4-FFF2-40B4-BE49-F238E27FC236}">
                    <a16:creationId xmlns:a16="http://schemas.microsoft.com/office/drawing/2014/main" id="{2238CE47-1F84-44B6-872C-301A4088C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" y="2234"/>
                <a:ext cx="2593" cy="1812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0" name="Rectangle 65">
                <a:extLst>
                  <a:ext uri="{FF2B5EF4-FFF2-40B4-BE49-F238E27FC236}">
                    <a16:creationId xmlns:a16="http://schemas.microsoft.com/office/drawing/2014/main" id="{C5CCC0A7-558C-4389-A980-2DAFE2E14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" y="2234"/>
                <a:ext cx="2593" cy="1811"/>
              </a:xfrm>
              <a:prstGeom prst="rect">
                <a:avLst/>
              </a:prstGeom>
              <a:solidFill>
                <a:srgbClr val="EA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1" name="Rectangle 66">
                <a:extLst>
                  <a:ext uri="{FF2B5EF4-FFF2-40B4-BE49-F238E27FC236}">
                    <a16:creationId xmlns:a16="http://schemas.microsoft.com/office/drawing/2014/main" id="{2120CDB1-3575-4C86-BCDC-E39FDCB45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" y="2236"/>
                <a:ext cx="2589" cy="1808"/>
              </a:xfrm>
              <a:prstGeom prst="rect">
                <a:avLst/>
              </a:prstGeom>
              <a:noFill/>
              <a:ln w="6350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2" name="Rectangle 67">
                <a:extLst>
                  <a:ext uri="{FF2B5EF4-FFF2-40B4-BE49-F238E27FC236}">
                    <a16:creationId xmlns:a16="http://schemas.microsoft.com/office/drawing/2014/main" id="{5BFB89D0-5189-45D4-9975-8103910D3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2408"/>
                <a:ext cx="2336" cy="1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3" name="Rectangle 68">
                <a:extLst>
                  <a:ext uri="{FF2B5EF4-FFF2-40B4-BE49-F238E27FC236}">
                    <a16:creationId xmlns:a16="http://schemas.microsoft.com/office/drawing/2014/main" id="{F9C96E1F-F262-4AB3-A4DC-729AFE3CD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" y="2409"/>
                <a:ext cx="2332" cy="1140"/>
              </a:xfrm>
              <a:prstGeom prst="rect">
                <a:avLst/>
              </a:prstGeom>
              <a:no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4" name="Line 69">
                <a:extLst>
                  <a:ext uri="{FF2B5EF4-FFF2-40B4-BE49-F238E27FC236}">
                    <a16:creationId xmlns:a16="http://schemas.microsoft.com/office/drawing/2014/main" id="{7962B621-03ED-4E42-AC45-25FF15C58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3245"/>
                <a:ext cx="2336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5" name="Line 70">
                <a:extLst>
                  <a:ext uri="{FF2B5EF4-FFF2-40B4-BE49-F238E27FC236}">
                    <a16:creationId xmlns:a16="http://schemas.microsoft.com/office/drawing/2014/main" id="{2736881A-D5F9-444E-B83A-CD993462E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2979"/>
                <a:ext cx="2336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6" name="Line 71">
                <a:extLst>
                  <a:ext uri="{FF2B5EF4-FFF2-40B4-BE49-F238E27FC236}">
                    <a16:creationId xmlns:a16="http://schemas.microsoft.com/office/drawing/2014/main" id="{27F52F9C-E725-4D72-A958-8A8FF76C1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2713"/>
                <a:ext cx="2336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7" name="Line 72">
                <a:extLst>
                  <a:ext uri="{FF2B5EF4-FFF2-40B4-BE49-F238E27FC236}">
                    <a16:creationId xmlns:a16="http://schemas.microsoft.com/office/drawing/2014/main" id="{62E43B86-B98C-4DD5-AF61-329BCA260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2447"/>
                <a:ext cx="2336" cy="0"/>
              </a:xfrm>
              <a:prstGeom prst="line">
                <a:avLst/>
              </a:prstGeom>
              <a:noFill/>
              <a:ln w="9525" cap="flat">
                <a:solidFill>
                  <a:srgbClr val="EAF2F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8" name="Freeform 73">
                <a:extLst>
                  <a:ext uri="{FF2B5EF4-FFF2-40B4-BE49-F238E27FC236}">
                    <a16:creationId xmlns:a16="http://schemas.microsoft.com/office/drawing/2014/main" id="{5EF712EC-08D9-46DD-B1B5-0A36B787E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447"/>
                <a:ext cx="2253" cy="224"/>
              </a:xfrm>
              <a:custGeom>
                <a:avLst/>
                <a:gdLst>
                  <a:gd name="T0" fmla="*/ 0 w 2253"/>
                  <a:gd name="T1" fmla="*/ 0 h 224"/>
                  <a:gd name="T2" fmla="*/ 0 w 2253"/>
                  <a:gd name="T3" fmla="*/ 0 h 224"/>
                  <a:gd name="T4" fmla="*/ 77 w 2253"/>
                  <a:gd name="T5" fmla="*/ 0 h 224"/>
                  <a:gd name="T6" fmla="*/ 134 w 2253"/>
                  <a:gd name="T7" fmla="*/ 6 h 224"/>
                  <a:gd name="T8" fmla="*/ 152 w 2253"/>
                  <a:gd name="T9" fmla="*/ 11 h 224"/>
                  <a:gd name="T10" fmla="*/ 171 w 2253"/>
                  <a:gd name="T11" fmla="*/ 17 h 224"/>
                  <a:gd name="T12" fmla="*/ 266 w 2253"/>
                  <a:gd name="T13" fmla="*/ 17 h 224"/>
                  <a:gd name="T14" fmla="*/ 305 w 2253"/>
                  <a:gd name="T15" fmla="*/ 17 h 224"/>
                  <a:gd name="T16" fmla="*/ 457 w 2253"/>
                  <a:gd name="T17" fmla="*/ 17 h 224"/>
                  <a:gd name="T18" fmla="*/ 458 w 2253"/>
                  <a:gd name="T19" fmla="*/ 22 h 224"/>
                  <a:gd name="T20" fmla="*/ 515 w 2253"/>
                  <a:gd name="T21" fmla="*/ 28 h 224"/>
                  <a:gd name="T22" fmla="*/ 647 w 2253"/>
                  <a:gd name="T23" fmla="*/ 33 h 224"/>
                  <a:gd name="T24" fmla="*/ 648 w 2253"/>
                  <a:gd name="T25" fmla="*/ 33 h 224"/>
                  <a:gd name="T26" fmla="*/ 686 w 2253"/>
                  <a:gd name="T27" fmla="*/ 33 h 224"/>
                  <a:gd name="T28" fmla="*/ 801 w 2253"/>
                  <a:gd name="T29" fmla="*/ 44 h 224"/>
                  <a:gd name="T30" fmla="*/ 839 w 2253"/>
                  <a:gd name="T31" fmla="*/ 44 h 224"/>
                  <a:gd name="T32" fmla="*/ 857 w 2253"/>
                  <a:gd name="T33" fmla="*/ 50 h 224"/>
                  <a:gd name="T34" fmla="*/ 876 w 2253"/>
                  <a:gd name="T35" fmla="*/ 50 h 224"/>
                  <a:gd name="T36" fmla="*/ 915 w 2253"/>
                  <a:gd name="T37" fmla="*/ 50 h 224"/>
                  <a:gd name="T38" fmla="*/ 1049 w 2253"/>
                  <a:gd name="T39" fmla="*/ 78 h 224"/>
                  <a:gd name="T40" fmla="*/ 1105 w 2253"/>
                  <a:gd name="T41" fmla="*/ 78 h 224"/>
                  <a:gd name="T42" fmla="*/ 1143 w 2253"/>
                  <a:gd name="T43" fmla="*/ 78 h 224"/>
                  <a:gd name="T44" fmla="*/ 1144 w 2253"/>
                  <a:gd name="T45" fmla="*/ 89 h 224"/>
                  <a:gd name="T46" fmla="*/ 1181 w 2253"/>
                  <a:gd name="T47" fmla="*/ 100 h 224"/>
                  <a:gd name="T48" fmla="*/ 1200 w 2253"/>
                  <a:gd name="T49" fmla="*/ 100 h 224"/>
                  <a:gd name="T50" fmla="*/ 1295 w 2253"/>
                  <a:gd name="T51" fmla="*/ 106 h 224"/>
                  <a:gd name="T52" fmla="*/ 1315 w 2253"/>
                  <a:gd name="T53" fmla="*/ 106 h 224"/>
                  <a:gd name="T54" fmla="*/ 1352 w 2253"/>
                  <a:gd name="T55" fmla="*/ 112 h 224"/>
                  <a:gd name="T56" fmla="*/ 1371 w 2253"/>
                  <a:gd name="T57" fmla="*/ 117 h 224"/>
                  <a:gd name="T58" fmla="*/ 1410 w 2253"/>
                  <a:gd name="T59" fmla="*/ 135 h 224"/>
                  <a:gd name="T60" fmla="*/ 1485 w 2253"/>
                  <a:gd name="T61" fmla="*/ 135 h 224"/>
                  <a:gd name="T62" fmla="*/ 1485 w 2253"/>
                  <a:gd name="T63" fmla="*/ 135 h 224"/>
                  <a:gd name="T64" fmla="*/ 1487 w 2253"/>
                  <a:gd name="T65" fmla="*/ 141 h 224"/>
                  <a:gd name="T66" fmla="*/ 1507 w 2253"/>
                  <a:gd name="T67" fmla="*/ 141 h 224"/>
                  <a:gd name="T68" fmla="*/ 1562 w 2253"/>
                  <a:gd name="T69" fmla="*/ 141 h 224"/>
                  <a:gd name="T70" fmla="*/ 1581 w 2253"/>
                  <a:gd name="T71" fmla="*/ 141 h 224"/>
                  <a:gd name="T72" fmla="*/ 1600 w 2253"/>
                  <a:gd name="T73" fmla="*/ 146 h 224"/>
                  <a:gd name="T74" fmla="*/ 1714 w 2253"/>
                  <a:gd name="T75" fmla="*/ 170 h 224"/>
                  <a:gd name="T76" fmla="*/ 1771 w 2253"/>
                  <a:gd name="T77" fmla="*/ 176 h 224"/>
                  <a:gd name="T78" fmla="*/ 1886 w 2253"/>
                  <a:gd name="T79" fmla="*/ 182 h 224"/>
                  <a:gd name="T80" fmla="*/ 1904 w 2253"/>
                  <a:gd name="T81" fmla="*/ 182 h 224"/>
                  <a:gd name="T82" fmla="*/ 1982 w 2253"/>
                  <a:gd name="T83" fmla="*/ 188 h 224"/>
                  <a:gd name="T84" fmla="*/ 2002 w 2253"/>
                  <a:gd name="T85" fmla="*/ 194 h 224"/>
                  <a:gd name="T86" fmla="*/ 2057 w 2253"/>
                  <a:gd name="T87" fmla="*/ 194 h 224"/>
                  <a:gd name="T88" fmla="*/ 2058 w 2253"/>
                  <a:gd name="T89" fmla="*/ 200 h 224"/>
                  <a:gd name="T90" fmla="*/ 2076 w 2253"/>
                  <a:gd name="T91" fmla="*/ 206 h 224"/>
                  <a:gd name="T92" fmla="*/ 2171 w 2253"/>
                  <a:gd name="T93" fmla="*/ 212 h 224"/>
                  <a:gd name="T94" fmla="*/ 2199 w 2253"/>
                  <a:gd name="T95" fmla="*/ 218 h 224"/>
                  <a:gd name="T96" fmla="*/ 2229 w 2253"/>
                  <a:gd name="T97" fmla="*/ 224 h 224"/>
                  <a:gd name="T98" fmla="*/ 2253 w 2253"/>
                  <a:gd name="T9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53" h="2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6"/>
                    </a:lnTo>
                    <a:lnTo>
                      <a:pt x="134" y="6"/>
                    </a:lnTo>
                    <a:lnTo>
                      <a:pt x="134" y="11"/>
                    </a:lnTo>
                    <a:lnTo>
                      <a:pt x="152" y="11"/>
                    </a:lnTo>
                    <a:lnTo>
                      <a:pt x="152" y="17"/>
                    </a:lnTo>
                    <a:lnTo>
                      <a:pt x="171" y="17"/>
                    </a:lnTo>
                    <a:lnTo>
                      <a:pt x="171" y="17"/>
                    </a:lnTo>
                    <a:lnTo>
                      <a:pt x="266" y="17"/>
                    </a:lnTo>
                    <a:lnTo>
                      <a:pt x="266" y="17"/>
                    </a:lnTo>
                    <a:lnTo>
                      <a:pt x="305" y="17"/>
                    </a:lnTo>
                    <a:lnTo>
                      <a:pt x="305" y="17"/>
                    </a:lnTo>
                    <a:lnTo>
                      <a:pt x="457" y="17"/>
                    </a:lnTo>
                    <a:lnTo>
                      <a:pt x="457" y="22"/>
                    </a:lnTo>
                    <a:lnTo>
                      <a:pt x="458" y="22"/>
                    </a:lnTo>
                    <a:lnTo>
                      <a:pt x="458" y="28"/>
                    </a:lnTo>
                    <a:lnTo>
                      <a:pt x="515" y="28"/>
                    </a:lnTo>
                    <a:lnTo>
                      <a:pt x="515" y="33"/>
                    </a:lnTo>
                    <a:lnTo>
                      <a:pt x="647" y="33"/>
                    </a:lnTo>
                    <a:lnTo>
                      <a:pt x="647" y="33"/>
                    </a:lnTo>
                    <a:lnTo>
                      <a:pt x="648" y="33"/>
                    </a:lnTo>
                    <a:lnTo>
                      <a:pt x="648" y="33"/>
                    </a:lnTo>
                    <a:lnTo>
                      <a:pt x="686" y="33"/>
                    </a:lnTo>
                    <a:lnTo>
                      <a:pt x="686" y="44"/>
                    </a:lnTo>
                    <a:lnTo>
                      <a:pt x="801" y="44"/>
                    </a:lnTo>
                    <a:lnTo>
                      <a:pt x="801" y="44"/>
                    </a:lnTo>
                    <a:lnTo>
                      <a:pt x="839" y="44"/>
                    </a:lnTo>
                    <a:lnTo>
                      <a:pt x="839" y="50"/>
                    </a:lnTo>
                    <a:lnTo>
                      <a:pt x="857" y="50"/>
                    </a:lnTo>
                    <a:lnTo>
                      <a:pt x="857" y="50"/>
                    </a:lnTo>
                    <a:lnTo>
                      <a:pt x="876" y="50"/>
                    </a:lnTo>
                    <a:lnTo>
                      <a:pt x="876" y="50"/>
                    </a:lnTo>
                    <a:lnTo>
                      <a:pt x="915" y="50"/>
                    </a:lnTo>
                    <a:lnTo>
                      <a:pt x="915" y="78"/>
                    </a:lnTo>
                    <a:lnTo>
                      <a:pt x="1049" y="78"/>
                    </a:lnTo>
                    <a:lnTo>
                      <a:pt x="1049" y="78"/>
                    </a:lnTo>
                    <a:lnTo>
                      <a:pt x="1105" y="78"/>
                    </a:lnTo>
                    <a:lnTo>
                      <a:pt x="1105" y="78"/>
                    </a:lnTo>
                    <a:lnTo>
                      <a:pt x="1143" y="78"/>
                    </a:lnTo>
                    <a:lnTo>
                      <a:pt x="1143" y="89"/>
                    </a:lnTo>
                    <a:lnTo>
                      <a:pt x="1144" y="89"/>
                    </a:lnTo>
                    <a:lnTo>
                      <a:pt x="1144" y="100"/>
                    </a:lnTo>
                    <a:lnTo>
                      <a:pt x="1181" y="100"/>
                    </a:lnTo>
                    <a:lnTo>
                      <a:pt x="1181" y="100"/>
                    </a:lnTo>
                    <a:lnTo>
                      <a:pt x="1200" y="100"/>
                    </a:lnTo>
                    <a:lnTo>
                      <a:pt x="1200" y="106"/>
                    </a:lnTo>
                    <a:lnTo>
                      <a:pt x="1295" y="106"/>
                    </a:lnTo>
                    <a:lnTo>
                      <a:pt x="1295" y="106"/>
                    </a:lnTo>
                    <a:lnTo>
                      <a:pt x="1315" y="106"/>
                    </a:lnTo>
                    <a:lnTo>
                      <a:pt x="1315" y="112"/>
                    </a:lnTo>
                    <a:lnTo>
                      <a:pt x="1352" y="112"/>
                    </a:lnTo>
                    <a:lnTo>
                      <a:pt x="1352" y="117"/>
                    </a:lnTo>
                    <a:lnTo>
                      <a:pt x="1371" y="117"/>
                    </a:lnTo>
                    <a:lnTo>
                      <a:pt x="1371" y="135"/>
                    </a:lnTo>
                    <a:lnTo>
                      <a:pt x="1410" y="135"/>
                    </a:lnTo>
                    <a:lnTo>
                      <a:pt x="1410" y="135"/>
                    </a:lnTo>
                    <a:lnTo>
                      <a:pt x="1485" y="135"/>
                    </a:lnTo>
                    <a:lnTo>
                      <a:pt x="1485" y="135"/>
                    </a:lnTo>
                    <a:lnTo>
                      <a:pt x="1485" y="135"/>
                    </a:lnTo>
                    <a:lnTo>
                      <a:pt x="1485" y="141"/>
                    </a:lnTo>
                    <a:lnTo>
                      <a:pt x="1487" y="141"/>
                    </a:lnTo>
                    <a:lnTo>
                      <a:pt x="1487" y="141"/>
                    </a:lnTo>
                    <a:lnTo>
                      <a:pt x="1507" y="141"/>
                    </a:lnTo>
                    <a:lnTo>
                      <a:pt x="1507" y="141"/>
                    </a:lnTo>
                    <a:lnTo>
                      <a:pt x="1562" y="141"/>
                    </a:lnTo>
                    <a:lnTo>
                      <a:pt x="1562" y="141"/>
                    </a:lnTo>
                    <a:lnTo>
                      <a:pt x="1581" y="141"/>
                    </a:lnTo>
                    <a:lnTo>
                      <a:pt x="1581" y="146"/>
                    </a:lnTo>
                    <a:lnTo>
                      <a:pt x="1600" y="146"/>
                    </a:lnTo>
                    <a:lnTo>
                      <a:pt x="1600" y="170"/>
                    </a:lnTo>
                    <a:lnTo>
                      <a:pt x="1714" y="170"/>
                    </a:lnTo>
                    <a:lnTo>
                      <a:pt x="1714" y="176"/>
                    </a:lnTo>
                    <a:lnTo>
                      <a:pt x="1771" y="176"/>
                    </a:lnTo>
                    <a:lnTo>
                      <a:pt x="1771" y="182"/>
                    </a:lnTo>
                    <a:lnTo>
                      <a:pt x="1886" y="182"/>
                    </a:lnTo>
                    <a:lnTo>
                      <a:pt x="1886" y="182"/>
                    </a:lnTo>
                    <a:lnTo>
                      <a:pt x="1904" y="182"/>
                    </a:lnTo>
                    <a:lnTo>
                      <a:pt x="1904" y="188"/>
                    </a:lnTo>
                    <a:lnTo>
                      <a:pt x="1982" y="188"/>
                    </a:lnTo>
                    <a:lnTo>
                      <a:pt x="1982" y="194"/>
                    </a:lnTo>
                    <a:lnTo>
                      <a:pt x="2002" y="194"/>
                    </a:lnTo>
                    <a:lnTo>
                      <a:pt x="2002" y="194"/>
                    </a:lnTo>
                    <a:lnTo>
                      <a:pt x="2057" y="194"/>
                    </a:lnTo>
                    <a:lnTo>
                      <a:pt x="2057" y="200"/>
                    </a:lnTo>
                    <a:lnTo>
                      <a:pt x="2058" y="200"/>
                    </a:lnTo>
                    <a:lnTo>
                      <a:pt x="2058" y="206"/>
                    </a:lnTo>
                    <a:lnTo>
                      <a:pt x="2076" y="206"/>
                    </a:lnTo>
                    <a:lnTo>
                      <a:pt x="2076" y="212"/>
                    </a:lnTo>
                    <a:lnTo>
                      <a:pt x="2171" y="212"/>
                    </a:lnTo>
                    <a:lnTo>
                      <a:pt x="2171" y="218"/>
                    </a:lnTo>
                    <a:lnTo>
                      <a:pt x="2199" y="218"/>
                    </a:lnTo>
                    <a:lnTo>
                      <a:pt x="2199" y="224"/>
                    </a:lnTo>
                    <a:lnTo>
                      <a:pt x="2229" y="224"/>
                    </a:lnTo>
                    <a:lnTo>
                      <a:pt x="2229" y="224"/>
                    </a:lnTo>
                    <a:lnTo>
                      <a:pt x="2253" y="224"/>
                    </a:lnTo>
                    <a:lnTo>
                      <a:pt x="2253" y="224"/>
                    </a:lnTo>
                  </a:path>
                </a:pathLst>
              </a:custGeom>
              <a:noFill/>
              <a:ln w="28575" cap="rnd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9" name="Freeform 74">
                <a:extLst>
                  <a:ext uri="{FF2B5EF4-FFF2-40B4-BE49-F238E27FC236}">
                    <a16:creationId xmlns:a16="http://schemas.microsoft.com/office/drawing/2014/main" id="{3B203518-B99B-4D1E-9C8B-FC397DB7A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447"/>
                <a:ext cx="2253" cy="147"/>
              </a:xfrm>
              <a:custGeom>
                <a:avLst/>
                <a:gdLst>
                  <a:gd name="T0" fmla="*/ 0 w 2253"/>
                  <a:gd name="T1" fmla="*/ 0 h 147"/>
                  <a:gd name="T2" fmla="*/ 20 w 2253"/>
                  <a:gd name="T3" fmla="*/ 0 h 147"/>
                  <a:gd name="T4" fmla="*/ 38 w 2253"/>
                  <a:gd name="T5" fmla="*/ 0 h 147"/>
                  <a:gd name="T6" fmla="*/ 111 w 2253"/>
                  <a:gd name="T7" fmla="*/ 0 h 147"/>
                  <a:gd name="T8" fmla="*/ 124 w 2253"/>
                  <a:gd name="T9" fmla="*/ 5 h 147"/>
                  <a:gd name="T10" fmla="*/ 247 w 2253"/>
                  <a:gd name="T11" fmla="*/ 10 h 147"/>
                  <a:gd name="T12" fmla="*/ 286 w 2253"/>
                  <a:gd name="T13" fmla="*/ 15 h 147"/>
                  <a:gd name="T14" fmla="*/ 324 w 2253"/>
                  <a:gd name="T15" fmla="*/ 15 h 147"/>
                  <a:gd name="T16" fmla="*/ 342 w 2253"/>
                  <a:gd name="T17" fmla="*/ 20 h 147"/>
                  <a:gd name="T18" fmla="*/ 355 w 2253"/>
                  <a:gd name="T19" fmla="*/ 20 h 147"/>
                  <a:gd name="T20" fmla="*/ 363 w 2253"/>
                  <a:gd name="T21" fmla="*/ 26 h 147"/>
                  <a:gd name="T22" fmla="*/ 387 w 2253"/>
                  <a:gd name="T23" fmla="*/ 31 h 147"/>
                  <a:gd name="T24" fmla="*/ 400 w 2253"/>
                  <a:gd name="T25" fmla="*/ 31 h 147"/>
                  <a:gd name="T26" fmla="*/ 438 w 2253"/>
                  <a:gd name="T27" fmla="*/ 31 h 147"/>
                  <a:gd name="T28" fmla="*/ 477 w 2253"/>
                  <a:gd name="T29" fmla="*/ 31 h 147"/>
                  <a:gd name="T30" fmla="*/ 533 w 2253"/>
                  <a:gd name="T31" fmla="*/ 31 h 147"/>
                  <a:gd name="T32" fmla="*/ 553 w 2253"/>
                  <a:gd name="T33" fmla="*/ 36 h 147"/>
                  <a:gd name="T34" fmla="*/ 629 w 2253"/>
                  <a:gd name="T35" fmla="*/ 36 h 147"/>
                  <a:gd name="T36" fmla="*/ 648 w 2253"/>
                  <a:gd name="T37" fmla="*/ 41 h 147"/>
                  <a:gd name="T38" fmla="*/ 741 w 2253"/>
                  <a:gd name="T39" fmla="*/ 41 h 147"/>
                  <a:gd name="T40" fmla="*/ 799 w 2253"/>
                  <a:gd name="T41" fmla="*/ 52 h 147"/>
                  <a:gd name="T42" fmla="*/ 857 w 2253"/>
                  <a:gd name="T43" fmla="*/ 52 h 147"/>
                  <a:gd name="T44" fmla="*/ 876 w 2253"/>
                  <a:gd name="T45" fmla="*/ 52 h 147"/>
                  <a:gd name="T46" fmla="*/ 915 w 2253"/>
                  <a:gd name="T47" fmla="*/ 52 h 147"/>
                  <a:gd name="T48" fmla="*/ 986 w 2253"/>
                  <a:gd name="T49" fmla="*/ 57 h 147"/>
                  <a:gd name="T50" fmla="*/ 991 w 2253"/>
                  <a:gd name="T51" fmla="*/ 57 h 147"/>
                  <a:gd name="T52" fmla="*/ 1010 w 2253"/>
                  <a:gd name="T53" fmla="*/ 63 h 147"/>
                  <a:gd name="T54" fmla="*/ 1048 w 2253"/>
                  <a:gd name="T55" fmla="*/ 63 h 147"/>
                  <a:gd name="T56" fmla="*/ 1068 w 2253"/>
                  <a:gd name="T57" fmla="*/ 69 h 147"/>
                  <a:gd name="T58" fmla="*/ 1124 w 2253"/>
                  <a:gd name="T59" fmla="*/ 69 h 147"/>
                  <a:gd name="T60" fmla="*/ 1162 w 2253"/>
                  <a:gd name="T61" fmla="*/ 74 h 147"/>
                  <a:gd name="T62" fmla="*/ 1258 w 2253"/>
                  <a:gd name="T63" fmla="*/ 74 h 147"/>
                  <a:gd name="T64" fmla="*/ 1333 w 2253"/>
                  <a:gd name="T65" fmla="*/ 80 h 147"/>
                  <a:gd name="T66" fmla="*/ 1371 w 2253"/>
                  <a:gd name="T67" fmla="*/ 80 h 147"/>
                  <a:gd name="T68" fmla="*/ 1439 w 2253"/>
                  <a:gd name="T69" fmla="*/ 86 h 147"/>
                  <a:gd name="T70" fmla="*/ 1468 w 2253"/>
                  <a:gd name="T71" fmla="*/ 92 h 147"/>
                  <a:gd name="T72" fmla="*/ 1487 w 2253"/>
                  <a:gd name="T73" fmla="*/ 97 h 147"/>
                  <a:gd name="T74" fmla="*/ 1580 w 2253"/>
                  <a:gd name="T75" fmla="*/ 97 h 147"/>
                  <a:gd name="T76" fmla="*/ 1581 w 2253"/>
                  <a:gd name="T77" fmla="*/ 103 h 147"/>
                  <a:gd name="T78" fmla="*/ 1600 w 2253"/>
                  <a:gd name="T79" fmla="*/ 103 h 147"/>
                  <a:gd name="T80" fmla="*/ 1613 w 2253"/>
                  <a:gd name="T81" fmla="*/ 109 h 147"/>
                  <a:gd name="T82" fmla="*/ 1695 w 2253"/>
                  <a:gd name="T83" fmla="*/ 109 h 147"/>
                  <a:gd name="T84" fmla="*/ 1755 w 2253"/>
                  <a:gd name="T85" fmla="*/ 116 h 147"/>
                  <a:gd name="T86" fmla="*/ 1809 w 2253"/>
                  <a:gd name="T87" fmla="*/ 116 h 147"/>
                  <a:gd name="T88" fmla="*/ 1829 w 2253"/>
                  <a:gd name="T89" fmla="*/ 128 h 147"/>
                  <a:gd name="T90" fmla="*/ 1890 w 2253"/>
                  <a:gd name="T91" fmla="*/ 128 h 147"/>
                  <a:gd name="T92" fmla="*/ 1909 w 2253"/>
                  <a:gd name="T93" fmla="*/ 128 h 147"/>
                  <a:gd name="T94" fmla="*/ 1955 w 2253"/>
                  <a:gd name="T95" fmla="*/ 134 h 147"/>
                  <a:gd name="T96" fmla="*/ 1991 w 2253"/>
                  <a:gd name="T97" fmla="*/ 134 h 147"/>
                  <a:gd name="T98" fmla="*/ 2009 w 2253"/>
                  <a:gd name="T99" fmla="*/ 134 h 147"/>
                  <a:gd name="T100" fmla="*/ 2016 w 2253"/>
                  <a:gd name="T101" fmla="*/ 141 h 147"/>
                  <a:gd name="T102" fmla="*/ 2171 w 2253"/>
                  <a:gd name="T103" fmla="*/ 141 h 147"/>
                  <a:gd name="T104" fmla="*/ 2229 w 2253"/>
                  <a:gd name="T105" fmla="*/ 141 h 147"/>
                  <a:gd name="T106" fmla="*/ 2231 w 2253"/>
                  <a:gd name="T107" fmla="*/ 141 h 147"/>
                  <a:gd name="T108" fmla="*/ 2253 w 2253"/>
                  <a:gd name="T10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53" h="14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24" y="0"/>
                    </a:lnTo>
                    <a:lnTo>
                      <a:pt x="124" y="5"/>
                    </a:lnTo>
                    <a:lnTo>
                      <a:pt x="229" y="5"/>
                    </a:lnTo>
                    <a:lnTo>
                      <a:pt x="229" y="10"/>
                    </a:lnTo>
                    <a:lnTo>
                      <a:pt x="247" y="10"/>
                    </a:lnTo>
                    <a:lnTo>
                      <a:pt x="247" y="10"/>
                    </a:lnTo>
                    <a:lnTo>
                      <a:pt x="286" y="10"/>
                    </a:lnTo>
                    <a:lnTo>
                      <a:pt x="286" y="15"/>
                    </a:lnTo>
                    <a:lnTo>
                      <a:pt x="304" y="15"/>
                    </a:lnTo>
                    <a:lnTo>
                      <a:pt x="304" y="15"/>
                    </a:lnTo>
                    <a:lnTo>
                      <a:pt x="324" y="15"/>
                    </a:lnTo>
                    <a:lnTo>
                      <a:pt x="324" y="15"/>
                    </a:lnTo>
                    <a:lnTo>
                      <a:pt x="342" y="15"/>
                    </a:lnTo>
                    <a:lnTo>
                      <a:pt x="342" y="20"/>
                    </a:lnTo>
                    <a:lnTo>
                      <a:pt x="343" y="20"/>
                    </a:lnTo>
                    <a:lnTo>
                      <a:pt x="343" y="20"/>
                    </a:lnTo>
                    <a:lnTo>
                      <a:pt x="355" y="20"/>
                    </a:lnTo>
                    <a:lnTo>
                      <a:pt x="355" y="20"/>
                    </a:lnTo>
                    <a:lnTo>
                      <a:pt x="363" y="20"/>
                    </a:lnTo>
                    <a:lnTo>
                      <a:pt x="363" y="26"/>
                    </a:lnTo>
                    <a:lnTo>
                      <a:pt x="371" y="26"/>
                    </a:lnTo>
                    <a:lnTo>
                      <a:pt x="371" y="31"/>
                    </a:lnTo>
                    <a:lnTo>
                      <a:pt x="387" y="31"/>
                    </a:lnTo>
                    <a:lnTo>
                      <a:pt x="387" y="31"/>
                    </a:lnTo>
                    <a:lnTo>
                      <a:pt x="400" y="31"/>
                    </a:lnTo>
                    <a:lnTo>
                      <a:pt x="400" y="31"/>
                    </a:lnTo>
                    <a:lnTo>
                      <a:pt x="419" y="31"/>
                    </a:lnTo>
                    <a:lnTo>
                      <a:pt x="419" y="31"/>
                    </a:lnTo>
                    <a:lnTo>
                      <a:pt x="438" y="31"/>
                    </a:lnTo>
                    <a:lnTo>
                      <a:pt x="438" y="31"/>
                    </a:lnTo>
                    <a:lnTo>
                      <a:pt x="477" y="31"/>
                    </a:lnTo>
                    <a:lnTo>
                      <a:pt x="477" y="31"/>
                    </a:lnTo>
                    <a:lnTo>
                      <a:pt x="496" y="31"/>
                    </a:lnTo>
                    <a:lnTo>
                      <a:pt x="496" y="31"/>
                    </a:lnTo>
                    <a:lnTo>
                      <a:pt x="533" y="31"/>
                    </a:lnTo>
                    <a:lnTo>
                      <a:pt x="533" y="31"/>
                    </a:lnTo>
                    <a:lnTo>
                      <a:pt x="553" y="31"/>
                    </a:lnTo>
                    <a:lnTo>
                      <a:pt x="553" y="36"/>
                    </a:lnTo>
                    <a:lnTo>
                      <a:pt x="572" y="36"/>
                    </a:lnTo>
                    <a:lnTo>
                      <a:pt x="572" y="36"/>
                    </a:lnTo>
                    <a:lnTo>
                      <a:pt x="629" y="36"/>
                    </a:lnTo>
                    <a:lnTo>
                      <a:pt x="629" y="36"/>
                    </a:lnTo>
                    <a:lnTo>
                      <a:pt x="648" y="36"/>
                    </a:lnTo>
                    <a:lnTo>
                      <a:pt x="648" y="41"/>
                    </a:lnTo>
                    <a:lnTo>
                      <a:pt x="725" y="41"/>
                    </a:lnTo>
                    <a:lnTo>
                      <a:pt x="725" y="41"/>
                    </a:lnTo>
                    <a:lnTo>
                      <a:pt x="741" y="41"/>
                    </a:lnTo>
                    <a:lnTo>
                      <a:pt x="741" y="47"/>
                    </a:lnTo>
                    <a:lnTo>
                      <a:pt x="799" y="47"/>
                    </a:lnTo>
                    <a:lnTo>
                      <a:pt x="799" y="52"/>
                    </a:lnTo>
                    <a:lnTo>
                      <a:pt x="819" y="52"/>
                    </a:lnTo>
                    <a:lnTo>
                      <a:pt x="819" y="52"/>
                    </a:lnTo>
                    <a:lnTo>
                      <a:pt x="857" y="52"/>
                    </a:lnTo>
                    <a:lnTo>
                      <a:pt x="857" y="52"/>
                    </a:lnTo>
                    <a:lnTo>
                      <a:pt x="876" y="52"/>
                    </a:lnTo>
                    <a:lnTo>
                      <a:pt x="876" y="52"/>
                    </a:lnTo>
                    <a:lnTo>
                      <a:pt x="895" y="52"/>
                    </a:lnTo>
                    <a:lnTo>
                      <a:pt x="895" y="52"/>
                    </a:lnTo>
                    <a:lnTo>
                      <a:pt x="915" y="52"/>
                    </a:lnTo>
                    <a:lnTo>
                      <a:pt x="915" y="57"/>
                    </a:lnTo>
                    <a:lnTo>
                      <a:pt x="986" y="57"/>
                    </a:lnTo>
                    <a:lnTo>
                      <a:pt x="986" y="57"/>
                    </a:lnTo>
                    <a:lnTo>
                      <a:pt x="990" y="57"/>
                    </a:lnTo>
                    <a:lnTo>
                      <a:pt x="990" y="57"/>
                    </a:lnTo>
                    <a:lnTo>
                      <a:pt x="991" y="57"/>
                    </a:lnTo>
                    <a:lnTo>
                      <a:pt x="991" y="63"/>
                    </a:lnTo>
                    <a:lnTo>
                      <a:pt x="1010" y="63"/>
                    </a:lnTo>
                    <a:lnTo>
                      <a:pt x="1010" y="63"/>
                    </a:lnTo>
                    <a:lnTo>
                      <a:pt x="1021" y="63"/>
                    </a:lnTo>
                    <a:lnTo>
                      <a:pt x="1021" y="63"/>
                    </a:lnTo>
                    <a:lnTo>
                      <a:pt x="1048" y="63"/>
                    </a:lnTo>
                    <a:lnTo>
                      <a:pt x="1048" y="69"/>
                    </a:lnTo>
                    <a:lnTo>
                      <a:pt x="1068" y="69"/>
                    </a:lnTo>
                    <a:lnTo>
                      <a:pt x="1068" y="69"/>
                    </a:lnTo>
                    <a:lnTo>
                      <a:pt x="1105" y="69"/>
                    </a:lnTo>
                    <a:lnTo>
                      <a:pt x="1105" y="69"/>
                    </a:lnTo>
                    <a:lnTo>
                      <a:pt x="1124" y="69"/>
                    </a:lnTo>
                    <a:lnTo>
                      <a:pt x="1124" y="74"/>
                    </a:lnTo>
                    <a:lnTo>
                      <a:pt x="1162" y="74"/>
                    </a:lnTo>
                    <a:lnTo>
                      <a:pt x="1162" y="74"/>
                    </a:lnTo>
                    <a:lnTo>
                      <a:pt x="1219" y="74"/>
                    </a:lnTo>
                    <a:lnTo>
                      <a:pt x="1219" y="74"/>
                    </a:lnTo>
                    <a:lnTo>
                      <a:pt x="1258" y="74"/>
                    </a:lnTo>
                    <a:lnTo>
                      <a:pt x="1258" y="80"/>
                    </a:lnTo>
                    <a:lnTo>
                      <a:pt x="1333" y="80"/>
                    </a:lnTo>
                    <a:lnTo>
                      <a:pt x="1333" y="80"/>
                    </a:lnTo>
                    <a:lnTo>
                      <a:pt x="1335" y="80"/>
                    </a:lnTo>
                    <a:lnTo>
                      <a:pt x="1335" y="80"/>
                    </a:lnTo>
                    <a:lnTo>
                      <a:pt x="1371" y="80"/>
                    </a:lnTo>
                    <a:lnTo>
                      <a:pt x="1371" y="80"/>
                    </a:lnTo>
                    <a:lnTo>
                      <a:pt x="1439" y="80"/>
                    </a:lnTo>
                    <a:lnTo>
                      <a:pt x="1439" y="86"/>
                    </a:lnTo>
                    <a:lnTo>
                      <a:pt x="1456" y="86"/>
                    </a:lnTo>
                    <a:lnTo>
                      <a:pt x="1456" y="92"/>
                    </a:lnTo>
                    <a:lnTo>
                      <a:pt x="1468" y="92"/>
                    </a:lnTo>
                    <a:lnTo>
                      <a:pt x="1468" y="97"/>
                    </a:lnTo>
                    <a:lnTo>
                      <a:pt x="1487" y="97"/>
                    </a:lnTo>
                    <a:lnTo>
                      <a:pt x="1487" y="97"/>
                    </a:lnTo>
                    <a:lnTo>
                      <a:pt x="1523" y="97"/>
                    </a:lnTo>
                    <a:lnTo>
                      <a:pt x="1523" y="97"/>
                    </a:lnTo>
                    <a:lnTo>
                      <a:pt x="1580" y="97"/>
                    </a:lnTo>
                    <a:lnTo>
                      <a:pt x="1580" y="103"/>
                    </a:lnTo>
                    <a:lnTo>
                      <a:pt x="1581" y="103"/>
                    </a:lnTo>
                    <a:lnTo>
                      <a:pt x="1581" y="103"/>
                    </a:lnTo>
                    <a:lnTo>
                      <a:pt x="1590" y="103"/>
                    </a:lnTo>
                    <a:lnTo>
                      <a:pt x="1590" y="103"/>
                    </a:lnTo>
                    <a:lnTo>
                      <a:pt x="1600" y="103"/>
                    </a:lnTo>
                    <a:lnTo>
                      <a:pt x="1600" y="109"/>
                    </a:lnTo>
                    <a:lnTo>
                      <a:pt x="1613" y="109"/>
                    </a:lnTo>
                    <a:lnTo>
                      <a:pt x="1613" y="109"/>
                    </a:lnTo>
                    <a:lnTo>
                      <a:pt x="1691" y="109"/>
                    </a:lnTo>
                    <a:lnTo>
                      <a:pt x="1691" y="109"/>
                    </a:lnTo>
                    <a:lnTo>
                      <a:pt x="1695" y="109"/>
                    </a:lnTo>
                    <a:lnTo>
                      <a:pt x="1695" y="116"/>
                    </a:lnTo>
                    <a:lnTo>
                      <a:pt x="1755" y="116"/>
                    </a:lnTo>
                    <a:lnTo>
                      <a:pt x="1755" y="116"/>
                    </a:lnTo>
                    <a:lnTo>
                      <a:pt x="1775" y="116"/>
                    </a:lnTo>
                    <a:lnTo>
                      <a:pt x="1775" y="116"/>
                    </a:lnTo>
                    <a:lnTo>
                      <a:pt x="1809" y="116"/>
                    </a:lnTo>
                    <a:lnTo>
                      <a:pt x="1809" y="122"/>
                    </a:lnTo>
                    <a:lnTo>
                      <a:pt x="1829" y="122"/>
                    </a:lnTo>
                    <a:lnTo>
                      <a:pt x="1829" y="128"/>
                    </a:lnTo>
                    <a:lnTo>
                      <a:pt x="1870" y="128"/>
                    </a:lnTo>
                    <a:lnTo>
                      <a:pt x="1870" y="128"/>
                    </a:lnTo>
                    <a:lnTo>
                      <a:pt x="1890" y="128"/>
                    </a:lnTo>
                    <a:lnTo>
                      <a:pt x="1890" y="128"/>
                    </a:lnTo>
                    <a:lnTo>
                      <a:pt x="1909" y="128"/>
                    </a:lnTo>
                    <a:lnTo>
                      <a:pt x="1909" y="128"/>
                    </a:lnTo>
                    <a:lnTo>
                      <a:pt x="1944" y="128"/>
                    </a:lnTo>
                    <a:lnTo>
                      <a:pt x="1944" y="134"/>
                    </a:lnTo>
                    <a:lnTo>
                      <a:pt x="1955" y="134"/>
                    </a:lnTo>
                    <a:lnTo>
                      <a:pt x="1955" y="134"/>
                    </a:lnTo>
                    <a:lnTo>
                      <a:pt x="1991" y="134"/>
                    </a:lnTo>
                    <a:lnTo>
                      <a:pt x="1991" y="134"/>
                    </a:lnTo>
                    <a:lnTo>
                      <a:pt x="2005" y="134"/>
                    </a:lnTo>
                    <a:lnTo>
                      <a:pt x="2005" y="134"/>
                    </a:lnTo>
                    <a:lnTo>
                      <a:pt x="2009" y="134"/>
                    </a:lnTo>
                    <a:lnTo>
                      <a:pt x="2009" y="141"/>
                    </a:lnTo>
                    <a:lnTo>
                      <a:pt x="2016" y="141"/>
                    </a:lnTo>
                    <a:lnTo>
                      <a:pt x="2016" y="141"/>
                    </a:lnTo>
                    <a:lnTo>
                      <a:pt x="2026" y="141"/>
                    </a:lnTo>
                    <a:lnTo>
                      <a:pt x="2026" y="141"/>
                    </a:lnTo>
                    <a:lnTo>
                      <a:pt x="2171" y="141"/>
                    </a:lnTo>
                    <a:lnTo>
                      <a:pt x="2171" y="141"/>
                    </a:lnTo>
                    <a:lnTo>
                      <a:pt x="2229" y="141"/>
                    </a:lnTo>
                    <a:lnTo>
                      <a:pt x="2229" y="141"/>
                    </a:lnTo>
                    <a:lnTo>
                      <a:pt x="2230" y="141"/>
                    </a:lnTo>
                    <a:lnTo>
                      <a:pt x="2230" y="141"/>
                    </a:lnTo>
                    <a:lnTo>
                      <a:pt x="2231" y="141"/>
                    </a:lnTo>
                    <a:lnTo>
                      <a:pt x="2231" y="147"/>
                    </a:lnTo>
                    <a:lnTo>
                      <a:pt x="2253" y="147"/>
                    </a:lnTo>
                    <a:lnTo>
                      <a:pt x="2253" y="147"/>
                    </a:lnTo>
                  </a:path>
                </a:pathLst>
              </a:custGeom>
              <a:noFill/>
              <a:ln w="28575" cap="rnd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0" name="Freeform 75">
                <a:extLst>
                  <a:ext uri="{FF2B5EF4-FFF2-40B4-BE49-F238E27FC236}">
                    <a16:creationId xmlns:a16="http://schemas.microsoft.com/office/drawing/2014/main" id="{52DD0445-3711-4D19-A84D-4C4EC359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447"/>
                <a:ext cx="2253" cy="210"/>
              </a:xfrm>
              <a:custGeom>
                <a:avLst/>
                <a:gdLst>
                  <a:gd name="T0" fmla="*/ 29 w 2253"/>
                  <a:gd name="T1" fmla="*/ 0 h 210"/>
                  <a:gd name="T2" fmla="*/ 62 w 2253"/>
                  <a:gd name="T3" fmla="*/ 5 h 210"/>
                  <a:gd name="T4" fmla="*/ 92 w 2253"/>
                  <a:gd name="T5" fmla="*/ 9 h 210"/>
                  <a:gd name="T6" fmla="*/ 110 w 2253"/>
                  <a:gd name="T7" fmla="*/ 19 h 210"/>
                  <a:gd name="T8" fmla="*/ 166 w 2253"/>
                  <a:gd name="T9" fmla="*/ 23 h 210"/>
                  <a:gd name="T10" fmla="*/ 203 w 2253"/>
                  <a:gd name="T11" fmla="*/ 23 h 210"/>
                  <a:gd name="T12" fmla="*/ 215 w 2253"/>
                  <a:gd name="T13" fmla="*/ 23 h 210"/>
                  <a:gd name="T14" fmla="*/ 230 w 2253"/>
                  <a:gd name="T15" fmla="*/ 28 h 210"/>
                  <a:gd name="T16" fmla="*/ 256 w 2253"/>
                  <a:gd name="T17" fmla="*/ 28 h 210"/>
                  <a:gd name="T18" fmla="*/ 283 w 2253"/>
                  <a:gd name="T19" fmla="*/ 28 h 210"/>
                  <a:gd name="T20" fmla="*/ 306 w 2253"/>
                  <a:gd name="T21" fmla="*/ 28 h 210"/>
                  <a:gd name="T22" fmla="*/ 325 w 2253"/>
                  <a:gd name="T23" fmla="*/ 28 h 210"/>
                  <a:gd name="T24" fmla="*/ 363 w 2253"/>
                  <a:gd name="T25" fmla="*/ 28 h 210"/>
                  <a:gd name="T26" fmla="*/ 400 w 2253"/>
                  <a:gd name="T27" fmla="*/ 28 h 210"/>
                  <a:gd name="T28" fmla="*/ 423 w 2253"/>
                  <a:gd name="T29" fmla="*/ 28 h 210"/>
                  <a:gd name="T30" fmla="*/ 470 w 2253"/>
                  <a:gd name="T31" fmla="*/ 28 h 210"/>
                  <a:gd name="T32" fmla="*/ 515 w 2253"/>
                  <a:gd name="T33" fmla="*/ 28 h 210"/>
                  <a:gd name="T34" fmla="*/ 543 w 2253"/>
                  <a:gd name="T35" fmla="*/ 28 h 210"/>
                  <a:gd name="T36" fmla="*/ 567 w 2253"/>
                  <a:gd name="T37" fmla="*/ 34 h 210"/>
                  <a:gd name="T38" fmla="*/ 610 w 2253"/>
                  <a:gd name="T39" fmla="*/ 34 h 210"/>
                  <a:gd name="T40" fmla="*/ 631 w 2253"/>
                  <a:gd name="T41" fmla="*/ 34 h 210"/>
                  <a:gd name="T42" fmla="*/ 681 w 2253"/>
                  <a:gd name="T43" fmla="*/ 34 h 210"/>
                  <a:gd name="T44" fmla="*/ 724 w 2253"/>
                  <a:gd name="T45" fmla="*/ 34 h 210"/>
                  <a:gd name="T46" fmla="*/ 761 w 2253"/>
                  <a:gd name="T47" fmla="*/ 34 h 210"/>
                  <a:gd name="T48" fmla="*/ 782 w 2253"/>
                  <a:gd name="T49" fmla="*/ 34 h 210"/>
                  <a:gd name="T50" fmla="*/ 820 w 2253"/>
                  <a:gd name="T51" fmla="*/ 34 h 210"/>
                  <a:gd name="T52" fmla="*/ 893 w 2253"/>
                  <a:gd name="T53" fmla="*/ 42 h 210"/>
                  <a:gd name="T54" fmla="*/ 934 w 2253"/>
                  <a:gd name="T55" fmla="*/ 42 h 210"/>
                  <a:gd name="T56" fmla="*/ 990 w 2253"/>
                  <a:gd name="T57" fmla="*/ 42 h 210"/>
                  <a:gd name="T58" fmla="*/ 1048 w 2253"/>
                  <a:gd name="T59" fmla="*/ 60 h 210"/>
                  <a:gd name="T60" fmla="*/ 1085 w 2253"/>
                  <a:gd name="T61" fmla="*/ 68 h 210"/>
                  <a:gd name="T62" fmla="*/ 1143 w 2253"/>
                  <a:gd name="T63" fmla="*/ 68 h 210"/>
                  <a:gd name="T64" fmla="*/ 1157 w 2253"/>
                  <a:gd name="T65" fmla="*/ 68 h 210"/>
                  <a:gd name="T66" fmla="*/ 1200 w 2253"/>
                  <a:gd name="T67" fmla="*/ 68 h 210"/>
                  <a:gd name="T68" fmla="*/ 1232 w 2253"/>
                  <a:gd name="T69" fmla="*/ 79 h 210"/>
                  <a:gd name="T70" fmla="*/ 1257 w 2253"/>
                  <a:gd name="T71" fmla="*/ 90 h 210"/>
                  <a:gd name="T72" fmla="*/ 1305 w 2253"/>
                  <a:gd name="T73" fmla="*/ 101 h 210"/>
                  <a:gd name="T74" fmla="*/ 1379 w 2253"/>
                  <a:gd name="T75" fmla="*/ 101 h 210"/>
                  <a:gd name="T76" fmla="*/ 1435 w 2253"/>
                  <a:gd name="T77" fmla="*/ 101 h 210"/>
                  <a:gd name="T78" fmla="*/ 1466 w 2253"/>
                  <a:gd name="T79" fmla="*/ 101 h 210"/>
                  <a:gd name="T80" fmla="*/ 1475 w 2253"/>
                  <a:gd name="T81" fmla="*/ 115 h 210"/>
                  <a:gd name="T82" fmla="*/ 1525 w 2253"/>
                  <a:gd name="T83" fmla="*/ 115 h 210"/>
                  <a:gd name="T84" fmla="*/ 1582 w 2253"/>
                  <a:gd name="T85" fmla="*/ 115 h 210"/>
                  <a:gd name="T86" fmla="*/ 1621 w 2253"/>
                  <a:gd name="T87" fmla="*/ 115 h 210"/>
                  <a:gd name="T88" fmla="*/ 1675 w 2253"/>
                  <a:gd name="T89" fmla="*/ 150 h 210"/>
                  <a:gd name="T90" fmla="*/ 1699 w 2253"/>
                  <a:gd name="T91" fmla="*/ 150 h 210"/>
                  <a:gd name="T92" fmla="*/ 1739 w 2253"/>
                  <a:gd name="T93" fmla="*/ 150 h 210"/>
                  <a:gd name="T94" fmla="*/ 1826 w 2253"/>
                  <a:gd name="T95" fmla="*/ 173 h 210"/>
                  <a:gd name="T96" fmla="*/ 1886 w 2253"/>
                  <a:gd name="T97" fmla="*/ 173 h 210"/>
                  <a:gd name="T98" fmla="*/ 1923 w 2253"/>
                  <a:gd name="T99" fmla="*/ 173 h 210"/>
                  <a:gd name="T100" fmla="*/ 1987 w 2253"/>
                  <a:gd name="T101" fmla="*/ 173 h 210"/>
                  <a:gd name="T102" fmla="*/ 2040 w 2253"/>
                  <a:gd name="T103" fmla="*/ 210 h 210"/>
                  <a:gd name="T104" fmla="*/ 2114 w 2253"/>
                  <a:gd name="T105" fmla="*/ 210 h 210"/>
                  <a:gd name="T106" fmla="*/ 2164 w 2253"/>
                  <a:gd name="T107" fmla="*/ 210 h 210"/>
                  <a:gd name="T108" fmla="*/ 2216 w 2253"/>
                  <a:gd name="T109" fmla="*/ 210 h 210"/>
                  <a:gd name="T110" fmla="*/ 2253 w 2253"/>
                  <a:gd name="T111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53" h="2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6" y="0"/>
                    </a:lnTo>
                    <a:lnTo>
                      <a:pt x="46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62" y="5"/>
                    </a:lnTo>
                    <a:lnTo>
                      <a:pt x="62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4"/>
                    </a:lnTo>
                    <a:lnTo>
                      <a:pt x="105" y="14"/>
                    </a:lnTo>
                    <a:lnTo>
                      <a:pt x="105" y="19"/>
                    </a:lnTo>
                    <a:lnTo>
                      <a:pt x="110" y="19"/>
                    </a:lnTo>
                    <a:lnTo>
                      <a:pt x="110" y="19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34" y="19"/>
                    </a:lnTo>
                    <a:lnTo>
                      <a:pt x="134" y="23"/>
                    </a:lnTo>
                    <a:lnTo>
                      <a:pt x="137" y="23"/>
                    </a:lnTo>
                    <a:lnTo>
                      <a:pt x="137" y="23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71" y="23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4" y="23"/>
                    </a:lnTo>
                    <a:lnTo>
                      <a:pt x="203" y="23"/>
                    </a:lnTo>
                    <a:lnTo>
                      <a:pt x="203" y="23"/>
                    </a:lnTo>
                    <a:lnTo>
                      <a:pt x="207" y="23"/>
                    </a:lnTo>
                    <a:lnTo>
                      <a:pt x="207" y="23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2" y="23"/>
                    </a:lnTo>
                    <a:lnTo>
                      <a:pt x="212" y="23"/>
                    </a:lnTo>
                    <a:lnTo>
                      <a:pt x="215" y="23"/>
                    </a:lnTo>
                    <a:lnTo>
                      <a:pt x="215" y="23"/>
                    </a:lnTo>
                    <a:lnTo>
                      <a:pt x="224" y="23"/>
                    </a:lnTo>
                    <a:lnTo>
                      <a:pt x="224" y="23"/>
                    </a:lnTo>
                    <a:lnTo>
                      <a:pt x="228" y="23"/>
                    </a:lnTo>
                    <a:lnTo>
                      <a:pt x="228" y="23"/>
                    </a:lnTo>
                    <a:lnTo>
                      <a:pt x="229" y="23"/>
                    </a:lnTo>
                    <a:lnTo>
                      <a:pt x="229" y="28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2" y="28"/>
                    </a:lnTo>
                    <a:lnTo>
                      <a:pt x="235" y="28"/>
                    </a:lnTo>
                    <a:lnTo>
                      <a:pt x="235" y="28"/>
                    </a:lnTo>
                    <a:lnTo>
                      <a:pt x="250" y="28"/>
                    </a:lnTo>
                    <a:lnTo>
                      <a:pt x="250" y="28"/>
                    </a:lnTo>
                    <a:lnTo>
                      <a:pt x="256" y="28"/>
                    </a:lnTo>
                    <a:lnTo>
                      <a:pt x="256" y="28"/>
                    </a:lnTo>
                    <a:lnTo>
                      <a:pt x="267" y="28"/>
                    </a:lnTo>
                    <a:lnTo>
                      <a:pt x="267" y="28"/>
                    </a:lnTo>
                    <a:lnTo>
                      <a:pt x="268" y="28"/>
                    </a:lnTo>
                    <a:lnTo>
                      <a:pt x="268" y="28"/>
                    </a:lnTo>
                    <a:lnTo>
                      <a:pt x="280" y="28"/>
                    </a:lnTo>
                    <a:lnTo>
                      <a:pt x="280" y="28"/>
                    </a:lnTo>
                    <a:lnTo>
                      <a:pt x="283" y="28"/>
                    </a:lnTo>
                    <a:lnTo>
                      <a:pt x="283" y="28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6" y="28"/>
                    </a:lnTo>
                    <a:lnTo>
                      <a:pt x="287" y="28"/>
                    </a:lnTo>
                    <a:lnTo>
                      <a:pt x="287" y="28"/>
                    </a:lnTo>
                    <a:lnTo>
                      <a:pt x="306" y="28"/>
                    </a:lnTo>
                    <a:lnTo>
                      <a:pt x="306" y="28"/>
                    </a:lnTo>
                    <a:lnTo>
                      <a:pt x="316" y="28"/>
                    </a:lnTo>
                    <a:lnTo>
                      <a:pt x="316" y="28"/>
                    </a:lnTo>
                    <a:lnTo>
                      <a:pt x="323" y="28"/>
                    </a:lnTo>
                    <a:lnTo>
                      <a:pt x="323" y="28"/>
                    </a:lnTo>
                    <a:lnTo>
                      <a:pt x="324" y="28"/>
                    </a:lnTo>
                    <a:lnTo>
                      <a:pt x="324" y="28"/>
                    </a:lnTo>
                    <a:lnTo>
                      <a:pt x="325" y="28"/>
                    </a:lnTo>
                    <a:lnTo>
                      <a:pt x="325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51" y="28"/>
                    </a:lnTo>
                    <a:lnTo>
                      <a:pt x="351" y="28"/>
                    </a:lnTo>
                    <a:lnTo>
                      <a:pt x="355" y="28"/>
                    </a:lnTo>
                    <a:lnTo>
                      <a:pt x="355" y="28"/>
                    </a:lnTo>
                    <a:lnTo>
                      <a:pt x="363" y="28"/>
                    </a:lnTo>
                    <a:lnTo>
                      <a:pt x="363" y="28"/>
                    </a:lnTo>
                    <a:lnTo>
                      <a:pt x="381" y="28"/>
                    </a:lnTo>
                    <a:lnTo>
                      <a:pt x="381" y="28"/>
                    </a:lnTo>
                    <a:lnTo>
                      <a:pt x="381" y="28"/>
                    </a:lnTo>
                    <a:lnTo>
                      <a:pt x="381" y="28"/>
                    </a:lnTo>
                    <a:lnTo>
                      <a:pt x="388" y="28"/>
                    </a:lnTo>
                    <a:lnTo>
                      <a:pt x="388" y="28"/>
                    </a:lnTo>
                    <a:lnTo>
                      <a:pt x="400" y="28"/>
                    </a:lnTo>
                    <a:lnTo>
                      <a:pt x="400" y="28"/>
                    </a:lnTo>
                    <a:lnTo>
                      <a:pt x="401" y="28"/>
                    </a:lnTo>
                    <a:lnTo>
                      <a:pt x="401" y="28"/>
                    </a:lnTo>
                    <a:lnTo>
                      <a:pt x="420" y="28"/>
                    </a:lnTo>
                    <a:lnTo>
                      <a:pt x="420" y="28"/>
                    </a:lnTo>
                    <a:lnTo>
                      <a:pt x="420" y="28"/>
                    </a:lnTo>
                    <a:lnTo>
                      <a:pt x="420" y="28"/>
                    </a:lnTo>
                    <a:lnTo>
                      <a:pt x="423" y="28"/>
                    </a:lnTo>
                    <a:lnTo>
                      <a:pt x="423" y="28"/>
                    </a:lnTo>
                    <a:lnTo>
                      <a:pt x="432" y="28"/>
                    </a:lnTo>
                    <a:lnTo>
                      <a:pt x="432" y="28"/>
                    </a:lnTo>
                    <a:lnTo>
                      <a:pt x="457" y="28"/>
                    </a:lnTo>
                    <a:lnTo>
                      <a:pt x="457" y="28"/>
                    </a:lnTo>
                    <a:lnTo>
                      <a:pt x="461" y="28"/>
                    </a:lnTo>
                    <a:lnTo>
                      <a:pt x="461" y="28"/>
                    </a:lnTo>
                    <a:lnTo>
                      <a:pt x="470" y="28"/>
                    </a:lnTo>
                    <a:lnTo>
                      <a:pt x="470" y="28"/>
                    </a:lnTo>
                    <a:lnTo>
                      <a:pt x="487" y="28"/>
                    </a:lnTo>
                    <a:lnTo>
                      <a:pt x="487" y="28"/>
                    </a:lnTo>
                    <a:lnTo>
                      <a:pt x="495" y="28"/>
                    </a:lnTo>
                    <a:lnTo>
                      <a:pt x="495" y="28"/>
                    </a:lnTo>
                    <a:lnTo>
                      <a:pt x="506" y="28"/>
                    </a:lnTo>
                    <a:lnTo>
                      <a:pt x="506" y="28"/>
                    </a:lnTo>
                    <a:lnTo>
                      <a:pt x="515" y="28"/>
                    </a:lnTo>
                    <a:lnTo>
                      <a:pt x="515" y="28"/>
                    </a:lnTo>
                    <a:lnTo>
                      <a:pt x="529" y="28"/>
                    </a:lnTo>
                    <a:lnTo>
                      <a:pt x="529" y="28"/>
                    </a:lnTo>
                    <a:lnTo>
                      <a:pt x="533" y="28"/>
                    </a:lnTo>
                    <a:lnTo>
                      <a:pt x="533" y="28"/>
                    </a:lnTo>
                    <a:lnTo>
                      <a:pt x="533" y="28"/>
                    </a:lnTo>
                    <a:lnTo>
                      <a:pt x="533" y="28"/>
                    </a:lnTo>
                    <a:lnTo>
                      <a:pt x="543" y="28"/>
                    </a:lnTo>
                    <a:lnTo>
                      <a:pt x="543" y="28"/>
                    </a:lnTo>
                    <a:lnTo>
                      <a:pt x="552" y="28"/>
                    </a:lnTo>
                    <a:lnTo>
                      <a:pt x="552" y="34"/>
                    </a:lnTo>
                    <a:lnTo>
                      <a:pt x="555" y="34"/>
                    </a:lnTo>
                    <a:lnTo>
                      <a:pt x="555" y="34"/>
                    </a:lnTo>
                    <a:lnTo>
                      <a:pt x="563" y="34"/>
                    </a:lnTo>
                    <a:lnTo>
                      <a:pt x="563" y="34"/>
                    </a:lnTo>
                    <a:lnTo>
                      <a:pt x="567" y="34"/>
                    </a:lnTo>
                    <a:lnTo>
                      <a:pt x="567" y="34"/>
                    </a:lnTo>
                    <a:lnTo>
                      <a:pt x="569" y="34"/>
                    </a:lnTo>
                    <a:lnTo>
                      <a:pt x="569" y="34"/>
                    </a:lnTo>
                    <a:lnTo>
                      <a:pt x="578" y="34"/>
                    </a:lnTo>
                    <a:lnTo>
                      <a:pt x="578" y="34"/>
                    </a:lnTo>
                    <a:lnTo>
                      <a:pt x="591" y="34"/>
                    </a:lnTo>
                    <a:lnTo>
                      <a:pt x="591" y="34"/>
                    </a:lnTo>
                    <a:lnTo>
                      <a:pt x="610" y="34"/>
                    </a:lnTo>
                    <a:lnTo>
                      <a:pt x="610" y="34"/>
                    </a:lnTo>
                    <a:lnTo>
                      <a:pt x="610" y="34"/>
                    </a:lnTo>
                    <a:lnTo>
                      <a:pt x="610" y="34"/>
                    </a:lnTo>
                    <a:lnTo>
                      <a:pt x="614" y="34"/>
                    </a:lnTo>
                    <a:lnTo>
                      <a:pt x="614" y="34"/>
                    </a:lnTo>
                    <a:lnTo>
                      <a:pt x="629" y="34"/>
                    </a:lnTo>
                    <a:lnTo>
                      <a:pt x="629" y="34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8" y="34"/>
                    </a:lnTo>
                    <a:lnTo>
                      <a:pt x="638" y="34"/>
                    </a:lnTo>
                    <a:lnTo>
                      <a:pt x="642" y="34"/>
                    </a:lnTo>
                    <a:lnTo>
                      <a:pt x="642" y="34"/>
                    </a:lnTo>
                    <a:lnTo>
                      <a:pt x="649" y="34"/>
                    </a:lnTo>
                    <a:lnTo>
                      <a:pt x="649" y="34"/>
                    </a:lnTo>
                    <a:lnTo>
                      <a:pt x="681" y="34"/>
                    </a:lnTo>
                    <a:lnTo>
                      <a:pt x="681" y="34"/>
                    </a:lnTo>
                    <a:lnTo>
                      <a:pt x="686" y="34"/>
                    </a:lnTo>
                    <a:lnTo>
                      <a:pt x="686" y="34"/>
                    </a:lnTo>
                    <a:lnTo>
                      <a:pt x="687" y="34"/>
                    </a:lnTo>
                    <a:lnTo>
                      <a:pt x="687" y="34"/>
                    </a:lnTo>
                    <a:lnTo>
                      <a:pt x="706" y="34"/>
                    </a:lnTo>
                    <a:lnTo>
                      <a:pt x="706" y="34"/>
                    </a:lnTo>
                    <a:lnTo>
                      <a:pt x="724" y="34"/>
                    </a:lnTo>
                    <a:lnTo>
                      <a:pt x="724" y="34"/>
                    </a:lnTo>
                    <a:lnTo>
                      <a:pt x="734" y="34"/>
                    </a:lnTo>
                    <a:lnTo>
                      <a:pt x="734" y="34"/>
                    </a:lnTo>
                    <a:lnTo>
                      <a:pt x="744" y="34"/>
                    </a:lnTo>
                    <a:lnTo>
                      <a:pt x="744" y="34"/>
                    </a:lnTo>
                    <a:lnTo>
                      <a:pt x="751" y="34"/>
                    </a:lnTo>
                    <a:lnTo>
                      <a:pt x="751" y="34"/>
                    </a:lnTo>
                    <a:lnTo>
                      <a:pt x="761" y="34"/>
                    </a:lnTo>
                    <a:lnTo>
                      <a:pt x="761" y="34"/>
                    </a:lnTo>
                    <a:lnTo>
                      <a:pt x="762" y="34"/>
                    </a:lnTo>
                    <a:lnTo>
                      <a:pt x="762" y="34"/>
                    </a:lnTo>
                    <a:lnTo>
                      <a:pt x="771" y="34"/>
                    </a:lnTo>
                    <a:lnTo>
                      <a:pt x="771" y="34"/>
                    </a:lnTo>
                    <a:lnTo>
                      <a:pt x="781" y="34"/>
                    </a:lnTo>
                    <a:lnTo>
                      <a:pt x="781" y="34"/>
                    </a:lnTo>
                    <a:lnTo>
                      <a:pt x="782" y="34"/>
                    </a:lnTo>
                    <a:lnTo>
                      <a:pt x="782" y="34"/>
                    </a:lnTo>
                    <a:lnTo>
                      <a:pt x="787" y="34"/>
                    </a:lnTo>
                    <a:lnTo>
                      <a:pt x="787" y="34"/>
                    </a:lnTo>
                    <a:lnTo>
                      <a:pt x="798" y="34"/>
                    </a:lnTo>
                    <a:lnTo>
                      <a:pt x="798" y="34"/>
                    </a:lnTo>
                    <a:lnTo>
                      <a:pt x="800" y="34"/>
                    </a:lnTo>
                    <a:lnTo>
                      <a:pt x="800" y="34"/>
                    </a:lnTo>
                    <a:lnTo>
                      <a:pt x="820" y="34"/>
                    </a:lnTo>
                    <a:lnTo>
                      <a:pt x="820" y="34"/>
                    </a:lnTo>
                    <a:lnTo>
                      <a:pt x="857" y="34"/>
                    </a:lnTo>
                    <a:lnTo>
                      <a:pt x="857" y="42"/>
                    </a:lnTo>
                    <a:lnTo>
                      <a:pt x="858" y="42"/>
                    </a:lnTo>
                    <a:lnTo>
                      <a:pt x="858" y="42"/>
                    </a:lnTo>
                    <a:lnTo>
                      <a:pt x="878" y="42"/>
                    </a:lnTo>
                    <a:lnTo>
                      <a:pt x="878" y="42"/>
                    </a:lnTo>
                    <a:lnTo>
                      <a:pt x="893" y="42"/>
                    </a:lnTo>
                    <a:lnTo>
                      <a:pt x="893" y="42"/>
                    </a:lnTo>
                    <a:lnTo>
                      <a:pt x="895" y="42"/>
                    </a:lnTo>
                    <a:lnTo>
                      <a:pt x="895" y="42"/>
                    </a:lnTo>
                    <a:lnTo>
                      <a:pt x="907" y="42"/>
                    </a:lnTo>
                    <a:lnTo>
                      <a:pt x="907" y="42"/>
                    </a:lnTo>
                    <a:lnTo>
                      <a:pt x="915" y="42"/>
                    </a:lnTo>
                    <a:lnTo>
                      <a:pt x="915" y="42"/>
                    </a:lnTo>
                    <a:lnTo>
                      <a:pt x="934" y="42"/>
                    </a:lnTo>
                    <a:lnTo>
                      <a:pt x="934" y="42"/>
                    </a:lnTo>
                    <a:lnTo>
                      <a:pt x="940" y="42"/>
                    </a:lnTo>
                    <a:lnTo>
                      <a:pt x="940" y="42"/>
                    </a:lnTo>
                    <a:lnTo>
                      <a:pt x="952" y="42"/>
                    </a:lnTo>
                    <a:lnTo>
                      <a:pt x="952" y="42"/>
                    </a:lnTo>
                    <a:lnTo>
                      <a:pt x="962" y="42"/>
                    </a:lnTo>
                    <a:lnTo>
                      <a:pt x="962" y="42"/>
                    </a:lnTo>
                    <a:lnTo>
                      <a:pt x="990" y="42"/>
                    </a:lnTo>
                    <a:lnTo>
                      <a:pt x="990" y="51"/>
                    </a:lnTo>
                    <a:lnTo>
                      <a:pt x="993" y="51"/>
                    </a:lnTo>
                    <a:lnTo>
                      <a:pt x="993" y="51"/>
                    </a:lnTo>
                    <a:lnTo>
                      <a:pt x="1003" y="51"/>
                    </a:lnTo>
                    <a:lnTo>
                      <a:pt x="1003" y="60"/>
                    </a:lnTo>
                    <a:lnTo>
                      <a:pt x="1029" y="60"/>
                    </a:lnTo>
                    <a:lnTo>
                      <a:pt x="1029" y="60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6" y="60"/>
                    </a:lnTo>
                    <a:lnTo>
                      <a:pt x="1056" y="60"/>
                    </a:lnTo>
                    <a:lnTo>
                      <a:pt x="1067" y="60"/>
                    </a:lnTo>
                    <a:lnTo>
                      <a:pt x="1067" y="68"/>
                    </a:lnTo>
                    <a:lnTo>
                      <a:pt x="1083" y="68"/>
                    </a:lnTo>
                    <a:lnTo>
                      <a:pt x="1083" y="68"/>
                    </a:lnTo>
                    <a:lnTo>
                      <a:pt x="1085" y="68"/>
                    </a:lnTo>
                    <a:lnTo>
                      <a:pt x="1085" y="68"/>
                    </a:lnTo>
                    <a:lnTo>
                      <a:pt x="1087" y="68"/>
                    </a:lnTo>
                    <a:lnTo>
                      <a:pt x="1087" y="68"/>
                    </a:lnTo>
                    <a:lnTo>
                      <a:pt x="1087" y="68"/>
                    </a:lnTo>
                    <a:lnTo>
                      <a:pt x="1087" y="68"/>
                    </a:lnTo>
                    <a:lnTo>
                      <a:pt x="1106" y="68"/>
                    </a:lnTo>
                    <a:lnTo>
                      <a:pt x="1106" y="68"/>
                    </a:lnTo>
                    <a:lnTo>
                      <a:pt x="1143" y="68"/>
                    </a:lnTo>
                    <a:lnTo>
                      <a:pt x="1143" y="68"/>
                    </a:lnTo>
                    <a:lnTo>
                      <a:pt x="1146" y="68"/>
                    </a:lnTo>
                    <a:lnTo>
                      <a:pt x="1146" y="68"/>
                    </a:lnTo>
                    <a:lnTo>
                      <a:pt x="1152" y="68"/>
                    </a:lnTo>
                    <a:lnTo>
                      <a:pt x="1152" y="68"/>
                    </a:lnTo>
                    <a:lnTo>
                      <a:pt x="1156" y="68"/>
                    </a:lnTo>
                    <a:lnTo>
                      <a:pt x="1156" y="68"/>
                    </a:lnTo>
                    <a:lnTo>
                      <a:pt x="1157" y="68"/>
                    </a:lnTo>
                    <a:lnTo>
                      <a:pt x="1157" y="68"/>
                    </a:lnTo>
                    <a:lnTo>
                      <a:pt x="1178" y="68"/>
                    </a:lnTo>
                    <a:lnTo>
                      <a:pt x="1178" y="68"/>
                    </a:lnTo>
                    <a:lnTo>
                      <a:pt x="1182" y="68"/>
                    </a:lnTo>
                    <a:lnTo>
                      <a:pt x="1182" y="68"/>
                    </a:lnTo>
                    <a:lnTo>
                      <a:pt x="1187" y="68"/>
                    </a:lnTo>
                    <a:lnTo>
                      <a:pt x="1187" y="68"/>
                    </a:lnTo>
                    <a:lnTo>
                      <a:pt x="1200" y="68"/>
                    </a:lnTo>
                    <a:lnTo>
                      <a:pt x="1200" y="68"/>
                    </a:lnTo>
                    <a:lnTo>
                      <a:pt x="1215" y="68"/>
                    </a:lnTo>
                    <a:lnTo>
                      <a:pt x="1215" y="79"/>
                    </a:lnTo>
                    <a:lnTo>
                      <a:pt x="1218" y="79"/>
                    </a:lnTo>
                    <a:lnTo>
                      <a:pt x="1218" y="79"/>
                    </a:lnTo>
                    <a:lnTo>
                      <a:pt x="1224" y="79"/>
                    </a:lnTo>
                    <a:lnTo>
                      <a:pt x="1224" y="79"/>
                    </a:lnTo>
                    <a:lnTo>
                      <a:pt x="1232" y="79"/>
                    </a:lnTo>
                    <a:lnTo>
                      <a:pt x="1232" y="79"/>
                    </a:lnTo>
                    <a:lnTo>
                      <a:pt x="1237" y="79"/>
                    </a:lnTo>
                    <a:lnTo>
                      <a:pt x="1237" y="79"/>
                    </a:lnTo>
                    <a:lnTo>
                      <a:pt x="1238" y="79"/>
                    </a:lnTo>
                    <a:lnTo>
                      <a:pt x="1238" y="79"/>
                    </a:lnTo>
                    <a:lnTo>
                      <a:pt x="1239" y="79"/>
                    </a:lnTo>
                    <a:lnTo>
                      <a:pt x="1239" y="90"/>
                    </a:lnTo>
                    <a:lnTo>
                      <a:pt x="1257" y="90"/>
                    </a:lnTo>
                    <a:lnTo>
                      <a:pt x="1257" y="90"/>
                    </a:lnTo>
                    <a:lnTo>
                      <a:pt x="1284" y="90"/>
                    </a:lnTo>
                    <a:lnTo>
                      <a:pt x="1284" y="101"/>
                    </a:lnTo>
                    <a:lnTo>
                      <a:pt x="1286" y="101"/>
                    </a:lnTo>
                    <a:lnTo>
                      <a:pt x="1286" y="101"/>
                    </a:lnTo>
                    <a:lnTo>
                      <a:pt x="1296" y="101"/>
                    </a:lnTo>
                    <a:lnTo>
                      <a:pt x="1296" y="101"/>
                    </a:lnTo>
                    <a:lnTo>
                      <a:pt x="1305" y="101"/>
                    </a:lnTo>
                    <a:lnTo>
                      <a:pt x="1305" y="101"/>
                    </a:lnTo>
                    <a:lnTo>
                      <a:pt x="1314" y="101"/>
                    </a:lnTo>
                    <a:lnTo>
                      <a:pt x="1314" y="101"/>
                    </a:lnTo>
                    <a:lnTo>
                      <a:pt x="1360" y="101"/>
                    </a:lnTo>
                    <a:lnTo>
                      <a:pt x="1360" y="101"/>
                    </a:lnTo>
                    <a:lnTo>
                      <a:pt x="1371" y="101"/>
                    </a:lnTo>
                    <a:lnTo>
                      <a:pt x="1371" y="101"/>
                    </a:lnTo>
                    <a:lnTo>
                      <a:pt x="1379" y="101"/>
                    </a:lnTo>
                    <a:lnTo>
                      <a:pt x="1379" y="101"/>
                    </a:lnTo>
                    <a:lnTo>
                      <a:pt x="1388" y="101"/>
                    </a:lnTo>
                    <a:lnTo>
                      <a:pt x="1388" y="101"/>
                    </a:lnTo>
                    <a:lnTo>
                      <a:pt x="1414" y="101"/>
                    </a:lnTo>
                    <a:lnTo>
                      <a:pt x="1414" y="101"/>
                    </a:lnTo>
                    <a:lnTo>
                      <a:pt x="1433" y="101"/>
                    </a:lnTo>
                    <a:lnTo>
                      <a:pt x="1433" y="101"/>
                    </a:lnTo>
                    <a:lnTo>
                      <a:pt x="1435" y="101"/>
                    </a:lnTo>
                    <a:lnTo>
                      <a:pt x="1435" y="101"/>
                    </a:lnTo>
                    <a:lnTo>
                      <a:pt x="1447" y="101"/>
                    </a:lnTo>
                    <a:lnTo>
                      <a:pt x="1447" y="101"/>
                    </a:lnTo>
                    <a:lnTo>
                      <a:pt x="1451" y="101"/>
                    </a:lnTo>
                    <a:lnTo>
                      <a:pt x="1451" y="101"/>
                    </a:lnTo>
                    <a:lnTo>
                      <a:pt x="1457" y="101"/>
                    </a:lnTo>
                    <a:lnTo>
                      <a:pt x="1457" y="101"/>
                    </a:lnTo>
                    <a:lnTo>
                      <a:pt x="1466" y="101"/>
                    </a:lnTo>
                    <a:lnTo>
                      <a:pt x="1466" y="101"/>
                    </a:lnTo>
                    <a:lnTo>
                      <a:pt x="1467" y="101"/>
                    </a:lnTo>
                    <a:lnTo>
                      <a:pt x="1467" y="115"/>
                    </a:lnTo>
                    <a:lnTo>
                      <a:pt x="1470" y="115"/>
                    </a:lnTo>
                    <a:lnTo>
                      <a:pt x="1470" y="115"/>
                    </a:lnTo>
                    <a:lnTo>
                      <a:pt x="1472" y="115"/>
                    </a:lnTo>
                    <a:lnTo>
                      <a:pt x="1472" y="115"/>
                    </a:lnTo>
                    <a:lnTo>
                      <a:pt x="1475" y="115"/>
                    </a:lnTo>
                    <a:lnTo>
                      <a:pt x="1475" y="115"/>
                    </a:lnTo>
                    <a:lnTo>
                      <a:pt x="1480" y="115"/>
                    </a:lnTo>
                    <a:lnTo>
                      <a:pt x="1480" y="115"/>
                    </a:lnTo>
                    <a:lnTo>
                      <a:pt x="1493" y="115"/>
                    </a:lnTo>
                    <a:lnTo>
                      <a:pt x="1493" y="115"/>
                    </a:lnTo>
                    <a:lnTo>
                      <a:pt x="1505" y="115"/>
                    </a:lnTo>
                    <a:lnTo>
                      <a:pt x="1505" y="115"/>
                    </a:lnTo>
                    <a:lnTo>
                      <a:pt x="1525" y="115"/>
                    </a:lnTo>
                    <a:lnTo>
                      <a:pt x="1525" y="115"/>
                    </a:lnTo>
                    <a:lnTo>
                      <a:pt x="1539" y="115"/>
                    </a:lnTo>
                    <a:lnTo>
                      <a:pt x="1539" y="115"/>
                    </a:lnTo>
                    <a:lnTo>
                      <a:pt x="1556" y="115"/>
                    </a:lnTo>
                    <a:lnTo>
                      <a:pt x="1556" y="115"/>
                    </a:lnTo>
                    <a:lnTo>
                      <a:pt x="1557" y="115"/>
                    </a:lnTo>
                    <a:lnTo>
                      <a:pt x="1557" y="115"/>
                    </a:lnTo>
                    <a:lnTo>
                      <a:pt x="1582" y="115"/>
                    </a:lnTo>
                    <a:lnTo>
                      <a:pt x="1582" y="115"/>
                    </a:lnTo>
                    <a:lnTo>
                      <a:pt x="1583" y="115"/>
                    </a:lnTo>
                    <a:lnTo>
                      <a:pt x="1583" y="115"/>
                    </a:lnTo>
                    <a:lnTo>
                      <a:pt x="1594" y="115"/>
                    </a:lnTo>
                    <a:lnTo>
                      <a:pt x="1594" y="115"/>
                    </a:lnTo>
                    <a:lnTo>
                      <a:pt x="1611" y="115"/>
                    </a:lnTo>
                    <a:lnTo>
                      <a:pt x="1611" y="115"/>
                    </a:lnTo>
                    <a:lnTo>
                      <a:pt x="1621" y="115"/>
                    </a:lnTo>
                    <a:lnTo>
                      <a:pt x="1621" y="132"/>
                    </a:lnTo>
                    <a:lnTo>
                      <a:pt x="1627" y="132"/>
                    </a:lnTo>
                    <a:lnTo>
                      <a:pt x="1627" y="132"/>
                    </a:lnTo>
                    <a:lnTo>
                      <a:pt x="1637" y="132"/>
                    </a:lnTo>
                    <a:lnTo>
                      <a:pt x="1637" y="132"/>
                    </a:lnTo>
                    <a:lnTo>
                      <a:pt x="1657" y="132"/>
                    </a:lnTo>
                    <a:lnTo>
                      <a:pt x="1657" y="150"/>
                    </a:lnTo>
                    <a:lnTo>
                      <a:pt x="1675" y="150"/>
                    </a:lnTo>
                    <a:lnTo>
                      <a:pt x="1675" y="150"/>
                    </a:lnTo>
                    <a:lnTo>
                      <a:pt x="1696" y="150"/>
                    </a:lnTo>
                    <a:lnTo>
                      <a:pt x="1696" y="150"/>
                    </a:lnTo>
                    <a:lnTo>
                      <a:pt x="1696" y="150"/>
                    </a:lnTo>
                    <a:lnTo>
                      <a:pt x="1696" y="150"/>
                    </a:lnTo>
                    <a:lnTo>
                      <a:pt x="1697" y="150"/>
                    </a:lnTo>
                    <a:lnTo>
                      <a:pt x="1697" y="150"/>
                    </a:lnTo>
                    <a:lnTo>
                      <a:pt x="1699" y="150"/>
                    </a:lnTo>
                    <a:lnTo>
                      <a:pt x="1699" y="150"/>
                    </a:lnTo>
                    <a:lnTo>
                      <a:pt x="1707" y="150"/>
                    </a:lnTo>
                    <a:lnTo>
                      <a:pt x="1707" y="150"/>
                    </a:lnTo>
                    <a:lnTo>
                      <a:pt x="1733" y="150"/>
                    </a:lnTo>
                    <a:lnTo>
                      <a:pt x="1733" y="150"/>
                    </a:lnTo>
                    <a:lnTo>
                      <a:pt x="1734" y="150"/>
                    </a:lnTo>
                    <a:lnTo>
                      <a:pt x="1734" y="150"/>
                    </a:lnTo>
                    <a:lnTo>
                      <a:pt x="1739" y="150"/>
                    </a:lnTo>
                    <a:lnTo>
                      <a:pt x="1739" y="150"/>
                    </a:lnTo>
                    <a:lnTo>
                      <a:pt x="1756" y="150"/>
                    </a:lnTo>
                    <a:lnTo>
                      <a:pt x="1756" y="173"/>
                    </a:lnTo>
                    <a:lnTo>
                      <a:pt x="1773" y="173"/>
                    </a:lnTo>
                    <a:lnTo>
                      <a:pt x="1773" y="173"/>
                    </a:lnTo>
                    <a:lnTo>
                      <a:pt x="1783" y="173"/>
                    </a:lnTo>
                    <a:lnTo>
                      <a:pt x="1783" y="173"/>
                    </a:lnTo>
                    <a:lnTo>
                      <a:pt x="1826" y="173"/>
                    </a:lnTo>
                    <a:lnTo>
                      <a:pt x="1826" y="173"/>
                    </a:lnTo>
                    <a:lnTo>
                      <a:pt x="1829" y="173"/>
                    </a:lnTo>
                    <a:lnTo>
                      <a:pt x="1829" y="173"/>
                    </a:lnTo>
                    <a:lnTo>
                      <a:pt x="1847" y="173"/>
                    </a:lnTo>
                    <a:lnTo>
                      <a:pt x="1847" y="173"/>
                    </a:lnTo>
                    <a:lnTo>
                      <a:pt x="1848" y="173"/>
                    </a:lnTo>
                    <a:lnTo>
                      <a:pt x="1848" y="173"/>
                    </a:lnTo>
                    <a:lnTo>
                      <a:pt x="1886" y="173"/>
                    </a:lnTo>
                    <a:lnTo>
                      <a:pt x="1886" y="173"/>
                    </a:lnTo>
                    <a:lnTo>
                      <a:pt x="1893" y="173"/>
                    </a:lnTo>
                    <a:lnTo>
                      <a:pt x="1893" y="173"/>
                    </a:lnTo>
                    <a:lnTo>
                      <a:pt x="1898" y="173"/>
                    </a:lnTo>
                    <a:lnTo>
                      <a:pt x="1898" y="173"/>
                    </a:lnTo>
                    <a:lnTo>
                      <a:pt x="1905" y="173"/>
                    </a:lnTo>
                    <a:lnTo>
                      <a:pt x="1905" y="173"/>
                    </a:lnTo>
                    <a:lnTo>
                      <a:pt x="1923" y="173"/>
                    </a:lnTo>
                    <a:lnTo>
                      <a:pt x="1923" y="173"/>
                    </a:lnTo>
                    <a:lnTo>
                      <a:pt x="1950" y="173"/>
                    </a:lnTo>
                    <a:lnTo>
                      <a:pt x="1950" y="173"/>
                    </a:lnTo>
                    <a:lnTo>
                      <a:pt x="1958" y="173"/>
                    </a:lnTo>
                    <a:lnTo>
                      <a:pt x="1958" y="173"/>
                    </a:lnTo>
                    <a:lnTo>
                      <a:pt x="1982" y="173"/>
                    </a:lnTo>
                    <a:lnTo>
                      <a:pt x="1982" y="173"/>
                    </a:lnTo>
                    <a:lnTo>
                      <a:pt x="1987" y="173"/>
                    </a:lnTo>
                    <a:lnTo>
                      <a:pt x="1987" y="173"/>
                    </a:lnTo>
                    <a:lnTo>
                      <a:pt x="2010" y="173"/>
                    </a:lnTo>
                    <a:lnTo>
                      <a:pt x="2010" y="173"/>
                    </a:lnTo>
                    <a:lnTo>
                      <a:pt x="2019" y="173"/>
                    </a:lnTo>
                    <a:lnTo>
                      <a:pt x="2019" y="210"/>
                    </a:lnTo>
                    <a:lnTo>
                      <a:pt x="2034" y="210"/>
                    </a:lnTo>
                    <a:lnTo>
                      <a:pt x="2034" y="210"/>
                    </a:lnTo>
                    <a:lnTo>
                      <a:pt x="2040" y="210"/>
                    </a:lnTo>
                    <a:lnTo>
                      <a:pt x="2040" y="210"/>
                    </a:lnTo>
                    <a:lnTo>
                      <a:pt x="2057" y="210"/>
                    </a:lnTo>
                    <a:lnTo>
                      <a:pt x="2057" y="210"/>
                    </a:lnTo>
                    <a:lnTo>
                      <a:pt x="2085" y="210"/>
                    </a:lnTo>
                    <a:lnTo>
                      <a:pt x="2085" y="210"/>
                    </a:lnTo>
                    <a:lnTo>
                      <a:pt x="2104" y="210"/>
                    </a:lnTo>
                    <a:lnTo>
                      <a:pt x="2104" y="210"/>
                    </a:lnTo>
                    <a:lnTo>
                      <a:pt x="2114" y="210"/>
                    </a:lnTo>
                    <a:lnTo>
                      <a:pt x="2114" y="210"/>
                    </a:lnTo>
                    <a:lnTo>
                      <a:pt x="2142" y="210"/>
                    </a:lnTo>
                    <a:lnTo>
                      <a:pt x="2142" y="210"/>
                    </a:lnTo>
                    <a:lnTo>
                      <a:pt x="2157" y="210"/>
                    </a:lnTo>
                    <a:lnTo>
                      <a:pt x="2157" y="210"/>
                    </a:lnTo>
                    <a:lnTo>
                      <a:pt x="2162" y="210"/>
                    </a:lnTo>
                    <a:lnTo>
                      <a:pt x="2162" y="210"/>
                    </a:lnTo>
                    <a:lnTo>
                      <a:pt x="2164" y="210"/>
                    </a:lnTo>
                    <a:lnTo>
                      <a:pt x="2164" y="210"/>
                    </a:lnTo>
                    <a:lnTo>
                      <a:pt x="2188" y="210"/>
                    </a:lnTo>
                    <a:lnTo>
                      <a:pt x="2188" y="210"/>
                    </a:lnTo>
                    <a:lnTo>
                      <a:pt x="2205" y="210"/>
                    </a:lnTo>
                    <a:lnTo>
                      <a:pt x="2205" y="210"/>
                    </a:lnTo>
                    <a:lnTo>
                      <a:pt x="2210" y="210"/>
                    </a:lnTo>
                    <a:lnTo>
                      <a:pt x="2210" y="210"/>
                    </a:lnTo>
                    <a:lnTo>
                      <a:pt x="2216" y="210"/>
                    </a:lnTo>
                    <a:lnTo>
                      <a:pt x="2216" y="210"/>
                    </a:lnTo>
                    <a:lnTo>
                      <a:pt x="2221" y="210"/>
                    </a:lnTo>
                    <a:lnTo>
                      <a:pt x="2221" y="210"/>
                    </a:lnTo>
                    <a:lnTo>
                      <a:pt x="2229" y="210"/>
                    </a:lnTo>
                    <a:lnTo>
                      <a:pt x="2229" y="210"/>
                    </a:lnTo>
                    <a:lnTo>
                      <a:pt x="2230" y="210"/>
                    </a:lnTo>
                    <a:lnTo>
                      <a:pt x="2230" y="210"/>
                    </a:lnTo>
                    <a:lnTo>
                      <a:pt x="2253" y="210"/>
                    </a:lnTo>
                    <a:lnTo>
                      <a:pt x="2253" y="210"/>
                    </a:lnTo>
                  </a:path>
                </a:pathLst>
              </a:custGeom>
              <a:noFill/>
              <a:ln w="28575" cap="rnd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1" name="Line 76">
                <a:extLst>
                  <a:ext uri="{FF2B5EF4-FFF2-40B4-BE49-F238E27FC236}">
                    <a16:creationId xmlns:a16="http://schemas.microsoft.com/office/drawing/2014/main" id="{33AC4512-D843-4913-9FCD-A05487CB1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" y="2408"/>
                <a:ext cx="0" cy="114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2" name="Line 77">
                <a:extLst>
                  <a:ext uri="{FF2B5EF4-FFF2-40B4-BE49-F238E27FC236}">
                    <a16:creationId xmlns:a16="http://schemas.microsoft.com/office/drawing/2014/main" id="{A6084E27-FDDC-4CFD-BE35-27613E0FD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3511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3" name="Rectangle 78">
                <a:extLst>
                  <a:ext uri="{FF2B5EF4-FFF2-40B4-BE49-F238E27FC236}">
                    <a16:creationId xmlns:a16="http://schemas.microsoft.com/office/drawing/2014/main" id="{8972C10C-5D45-483E-8428-4EFC408B6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497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4" name="Rectangle 79">
                <a:extLst>
                  <a:ext uri="{FF2B5EF4-FFF2-40B4-BE49-F238E27FC236}">
                    <a16:creationId xmlns:a16="http://schemas.microsoft.com/office/drawing/2014/main" id="{3F56E5D5-610A-467A-8041-328935DD8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9" y="3471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5" name="Rectangle 80">
                <a:extLst>
                  <a:ext uri="{FF2B5EF4-FFF2-40B4-BE49-F238E27FC236}">
                    <a16:creationId xmlns:a16="http://schemas.microsoft.com/office/drawing/2014/main" id="{831E4850-D686-444E-868C-AEC7754AC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444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6" name="Rectangle 81">
                <a:extLst>
                  <a:ext uri="{FF2B5EF4-FFF2-40B4-BE49-F238E27FC236}">
                    <a16:creationId xmlns:a16="http://schemas.microsoft.com/office/drawing/2014/main" id="{0A7CD3D3-F0CE-4E03-BA7E-4851B32C3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410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7" name="Line 82">
                <a:extLst>
                  <a:ext uri="{FF2B5EF4-FFF2-40B4-BE49-F238E27FC236}">
                    <a16:creationId xmlns:a16="http://schemas.microsoft.com/office/drawing/2014/main" id="{636CB72A-583C-4EF9-B178-80703826D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3245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8" name="Rectangle 83">
                <a:extLst>
                  <a:ext uri="{FF2B5EF4-FFF2-40B4-BE49-F238E27FC236}">
                    <a16:creationId xmlns:a16="http://schemas.microsoft.com/office/drawing/2014/main" id="{6E4C17F7-A4DB-46A7-975F-724728D85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230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9" name="Rectangle 84">
                <a:extLst>
                  <a:ext uri="{FF2B5EF4-FFF2-40B4-BE49-F238E27FC236}">
                    <a16:creationId xmlns:a16="http://schemas.microsoft.com/office/drawing/2014/main" id="{46922D9F-CB9B-4AD5-A9EB-7D5C1CA1B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9" y="3204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0" name="Rectangle 85">
                <a:extLst>
                  <a:ext uri="{FF2B5EF4-FFF2-40B4-BE49-F238E27FC236}">
                    <a16:creationId xmlns:a16="http://schemas.microsoft.com/office/drawing/2014/main" id="{7D07A4C3-E238-4420-BDC4-B25E0A486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178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1" name="Rectangle 86">
                <a:extLst>
                  <a:ext uri="{FF2B5EF4-FFF2-40B4-BE49-F238E27FC236}">
                    <a16:creationId xmlns:a16="http://schemas.microsoft.com/office/drawing/2014/main" id="{C65DC51D-226C-49C5-8584-25BE999C3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3143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2" name="Line 87">
                <a:extLst>
                  <a:ext uri="{FF2B5EF4-FFF2-40B4-BE49-F238E27FC236}">
                    <a16:creationId xmlns:a16="http://schemas.microsoft.com/office/drawing/2014/main" id="{6E74A5FD-0EB1-4120-8572-7BEAF6B7C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979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3" name="Rectangle 88">
                <a:extLst>
                  <a:ext uri="{FF2B5EF4-FFF2-40B4-BE49-F238E27FC236}">
                    <a16:creationId xmlns:a16="http://schemas.microsoft.com/office/drawing/2014/main" id="{E1C8C855-7E4F-412F-A26F-3C1D890C0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964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4" name="Rectangle 89">
                <a:extLst>
                  <a:ext uri="{FF2B5EF4-FFF2-40B4-BE49-F238E27FC236}">
                    <a16:creationId xmlns:a16="http://schemas.microsoft.com/office/drawing/2014/main" id="{9E9620DC-D2DB-4523-B995-140AC245C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9" y="2939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5" name="Rectangle 90">
                <a:extLst>
                  <a:ext uri="{FF2B5EF4-FFF2-40B4-BE49-F238E27FC236}">
                    <a16:creationId xmlns:a16="http://schemas.microsoft.com/office/drawing/2014/main" id="{DBFD9D89-5E14-40CC-9F29-B196D3B8B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912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6" name="Rectangle 91">
                <a:extLst>
                  <a:ext uri="{FF2B5EF4-FFF2-40B4-BE49-F238E27FC236}">
                    <a16:creationId xmlns:a16="http://schemas.microsoft.com/office/drawing/2014/main" id="{737AB295-BE1D-42FD-B3F5-505D1D836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877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7" name="Line 92">
                <a:extLst>
                  <a:ext uri="{FF2B5EF4-FFF2-40B4-BE49-F238E27FC236}">
                    <a16:creationId xmlns:a16="http://schemas.microsoft.com/office/drawing/2014/main" id="{0FE3FD38-6141-4928-9D43-86716B2E5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713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8" name="Rectangle 93">
                <a:extLst>
                  <a:ext uri="{FF2B5EF4-FFF2-40B4-BE49-F238E27FC236}">
                    <a16:creationId xmlns:a16="http://schemas.microsoft.com/office/drawing/2014/main" id="{DF732D6B-C47C-47CD-9F93-1C2AE5423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699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9" name="Rectangle 94">
                <a:extLst>
                  <a:ext uri="{FF2B5EF4-FFF2-40B4-BE49-F238E27FC236}">
                    <a16:creationId xmlns:a16="http://schemas.microsoft.com/office/drawing/2014/main" id="{27F1076A-EBE1-4FA2-A1BC-C9689DECA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9" y="2673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0" name="Rectangle 95">
                <a:extLst>
                  <a:ext uri="{FF2B5EF4-FFF2-40B4-BE49-F238E27FC236}">
                    <a16:creationId xmlns:a16="http://schemas.microsoft.com/office/drawing/2014/main" id="{5ECECC12-955A-455C-8A48-573D9E93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646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1" name="Rectangle 96">
                <a:extLst>
                  <a:ext uri="{FF2B5EF4-FFF2-40B4-BE49-F238E27FC236}">
                    <a16:creationId xmlns:a16="http://schemas.microsoft.com/office/drawing/2014/main" id="{DE31ECC4-7445-4E7E-A901-AF2F71D2F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612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2" name="Line 97">
                <a:extLst>
                  <a:ext uri="{FF2B5EF4-FFF2-40B4-BE49-F238E27FC236}">
                    <a16:creationId xmlns:a16="http://schemas.microsoft.com/office/drawing/2014/main" id="{D180DDBC-02B3-4080-80E2-0FD85504E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447"/>
                <a:ext cx="2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3" name="Rectangle 98">
                <a:extLst>
                  <a:ext uri="{FF2B5EF4-FFF2-40B4-BE49-F238E27FC236}">
                    <a16:creationId xmlns:a16="http://schemas.microsoft.com/office/drawing/2014/main" id="{B9D2656E-4AB9-4FE9-8248-557BD1977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433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4" name="Rectangle 99">
                <a:extLst>
                  <a:ext uri="{FF2B5EF4-FFF2-40B4-BE49-F238E27FC236}">
                    <a16:creationId xmlns:a16="http://schemas.microsoft.com/office/drawing/2014/main" id="{C28B0F38-AC91-4E2B-BB9D-9849FFAA0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9" y="2407"/>
                <a:ext cx="4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5" name="Rectangle 100">
                <a:extLst>
                  <a:ext uri="{FF2B5EF4-FFF2-40B4-BE49-F238E27FC236}">
                    <a16:creationId xmlns:a16="http://schemas.microsoft.com/office/drawing/2014/main" id="{528ED68B-DFCC-4799-A56F-9422FA1B1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381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6" name="Rectangle 101">
                <a:extLst>
                  <a:ext uri="{FF2B5EF4-FFF2-40B4-BE49-F238E27FC236}">
                    <a16:creationId xmlns:a16="http://schemas.microsoft.com/office/drawing/2014/main" id="{BBF9F376-0C68-4856-A336-E5AEF1CA0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0" y="2346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7" name="Line 102">
                <a:extLst>
                  <a:ext uri="{FF2B5EF4-FFF2-40B4-BE49-F238E27FC236}">
                    <a16:creationId xmlns:a16="http://schemas.microsoft.com/office/drawing/2014/main" id="{F1D66BC8-048F-429D-8869-D9687555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3551"/>
                <a:ext cx="2336" cy="0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8" name="Line 103">
                <a:extLst>
                  <a:ext uri="{FF2B5EF4-FFF2-40B4-BE49-F238E27FC236}">
                    <a16:creationId xmlns:a16="http://schemas.microsoft.com/office/drawing/2014/main" id="{A093AB4F-7335-405A-93B7-01166DA58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" y="355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9" name="Rectangle 104">
                <a:extLst>
                  <a:ext uri="{FF2B5EF4-FFF2-40B4-BE49-F238E27FC236}">
                    <a16:creationId xmlns:a16="http://schemas.microsoft.com/office/drawing/2014/main" id="{EFC10914-343F-4220-9493-C1168F695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" y="3588"/>
                <a:ext cx="6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0" name="Line 105">
                <a:extLst>
                  <a:ext uri="{FF2B5EF4-FFF2-40B4-BE49-F238E27FC236}">
                    <a16:creationId xmlns:a16="http://schemas.microsoft.com/office/drawing/2014/main" id="{4CC7A348-9682-4308-8C4E-195F38BBD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" y="355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1" name="Rectangle 106">
                <a:extLst>
                  <a:ext uri="{FF2B5EF4-FFF2-40B4-BE49-F238E27FC236}">
                    <a16:creationId xmlns:a16="http://schemas.microsoft.com/office/drawing/2014/main" id="{E3621368-5606-40B5-A85C-58AADCFC3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3588"/>
                <a:ext cx="103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2" name="Line 107">
                <a:extLst>
                  <a:ext uri="{FF2B5EF4-FFF2-40B4-BE49-F238E27FC236}">
                    <a16:creationId xmlns:a16="http://schemas.microsoft.com/office/drawing/2014/main" id="{C83D97A8-30A3-4BC0-A5BC-3EBA217DF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" y="355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3" name="Rectangle 108">
                <a:extLst>
                  <a:ext uri="{FF2B5EF4-FFF2-40B4-BE49-F238E27FC236}">
                    <a16:creationId xmlns:a16="http://schemas.microsoft.com/office/drawing/2014/main" id="{96662959-3B58-4F32-8E59-9CCCBAC63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3588"/>
                <a:ext cx="103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4" name="Line 109">
                <a:extLst>
                  <a:ext uri="{FF2B5EF4-FFF2-40B4-BE49-F238E27FC236}">
                    <a16:creationId xmlns:a16="http://schemas.microsoft.com/office/drawing/2014/main" id="{3513E928-41CF-4867-BFA8-11BAA4486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6" y="3551"/>
                <a:ext cx="0" cy="25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5" name="Rectangle 110">
                <a:extLst>
                  <a:ext uri="{FF2B5EF4-FFF2-40B4-BE49-F238E27FC236}">
                    <a16:creationId xmlns:a16="http://schemas.microsoft.com/office/drawing/2014/main" id="{0A62BDDE-5751-442B-9FC4-791A37BE2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588"/>
                <a:ext cx="140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6" name="Rectangle 111">
                <a:extLst>
                  <a:ext uri="{FF2B5EF4-FFF2-40B4-BE49-F238E27FC236}">
                    <a16:creationId xmlns:a16="http://schemas.microsoft.com/office/drawing/2014/main" id="{4D7FA8AB-88DC-48BE-8E07-2CB9F0314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3650"/>
                <a:ext cx="414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analysis time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7" name="Rectangle 112">
                <a:extLst>
                  <a:ext uri="{FF2B5EF4-FFF2-40B4-BE49-F238E27FC236}">
                    <a16:creationId xmlns:a16="http://schemas.microsoft.com/office/drawing/2014/main" id="{60BBEDA1-9CBD-48E8-BCBF-64502AACB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3755"/>
                <a:ext cx="1912" cy="2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8" name="Rectangle 113">
                <a:extLst>
                  <a:ext uri="{FF2B5EF4-FFF2-40B4-BE49-F238E27FC236}">
                    <a16:creationId xmlns:a16="http://schemas.microsoft.com/office/drawing/2014/main" id="{59EEEA5D-76E4-4B45-B8F0-9DCE85EFF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3757"/>
                <a:ext cx="1908" cy="202"/>
              </a:xfrm>
              <a:prstGeom prst="rect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9" name="Line 114">
                <a:extLst>
                  <a:ext uri="{FF2B5EF4-FFF2-40B4-BE49-F238E27FC236}">
                    <a16:creationId xmlns:a16="http://schemas.microsoft.com/office/drawing/2014/main" id="{A21710E0-D57C-402F-B1F9-3A582274E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3814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1A476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0" name="Line 115">
                <a:extLst>
                  <a:ext uri="{FF2B5EF4-FFF2-40B4-BE49-F238E27FC236}">
                    <a16:creationId xmlns:a16="http://schemas.microsoft.com/office/drawing/2014/main" id="{DFF26331-FDD5-4847-81A9-64207977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3814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1" name="Line 116">
                <a:extLst>
                  <a:ext uri="{FF2B5EF4-FFF2-40B4-BE49-F238E27FC236}">
                    <a16:creationId xmlns:a16="http://schemas.microsoft.com/office/drawing/2014/main" id="{31599CC6-6B33-434A-9787-B5B1C5871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3902"/>
                <a:ext cx="245" cy="0"/>
              </a:xfrm>
              <a:prstGeom prst="line">
                <a:avLst/>
              </a:prstGeom>
              <a:noFill/>
              <a:ln w="28575" cap="flat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2" name="Rectangle 117">
                <a:extLst>
                  <a:ext uri="{FF2B5EF4-FFF2-40B4-BE49-F238E27FC236}">
                    <a16:creationId xmlns:a16="http://schemas.microsoft.com/office/drawing/2014/main" id="{886D6344-3064-4F2C-8032-95C813340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" y="3781"/>
                <a:ext cx="60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1980-1998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3" name="Rectangle 118">
                <a:extLst>
                  <a:ext uri="{FF2B5EF4-FFF2-40B4-BE49-F238E27FC236}">
                    <a16:creationId xmlns:a16="http://schemas.microsoft.com/office/drawing/2014/main" id="{85091B80-369F-4BDD-A933-58176AFD0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3781"/>
                <a:ext cx="60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1999-2009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4" name="Rectangle 119">
                <a:extLst>
                  <a:ext uri="{FF2B5EF4-FFF2-40B4-BE49-F238E27FC236}">
                    <a16:creationId xmlns:a16="http://schemas.microsoft.com/office/drawing/2014/main" id="{65940025-EDD9-42DA-844B-D33ED7C5A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" y="3870"/>
                <a:ext cx="60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coorte = 2010-2020</a:t>
                </a:r>
                <a:endParaRPr kumimoji="0" lang="it-IT" altLang="it-IT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323528" y="3599438"/>
              <a:ext cx="36358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Cumulative probability </a:t>
              </a:r>
              <a:r>
                <a:rPr lang="en-US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without 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surgical recurrence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0" name="Rectangle 2">
            <a:extLst>
              <a:ext uri="{FF2B5EF4-FFF2-40B4-BE49-F238E27FC236}">
                <a16:creationId xmlns:a16="http://schemas.microsoft.com/office/drawing/2014/main" id="{A6D4CCB9-6E8B-497D-9BD9-AE3E5C0DE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0" y="1462327"/>
            <a:ext cx="43364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A. Aratari, ML. </a:t>
            </a:r>
            <a:r>
              <a:rPr kumimoji="0" lang="it-IT" sz="10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Scribano</a:t>
            </a:r>
            <a:r>
              <a:rPr kumimoji="0" lang="it-IT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D. Pugliese, F. De Biasio, S. Festa, V. </a:t>
            </a:r>
            <a:r>
              <a:rPr kumimoji="0" lang="it-IT" sz="10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Baccolini</a:t>
            </a:r>
            <a:r>
              <a:rPr kumimoji="0" lang="it-IT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C. Papi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0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Unpublished</a:t>
            </a:r>
            <a:r>
              <a:rPr kumimoji="0" lang="it-IT" sz="10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 data</a:t>
            </a:r>
            <a:endParaRPr kumimoji="0" lang="it-IT" sz="10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602CCA6E-359A-41DF-8F10-4B2B9CE58DF1}"/>
              </a:ext>
            </a:extLst>
          </p:cNvPr>
          <p:cNvSpPr txBox="1"/>
          <p:nvPr/>
        </p:nvSpPr>
        <p:spPr>
          <a:xfrm>
            <a:off x="76337" y="653787"/>
            <a:ext cx="4286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Postoperative treatment with ISS 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in ileo-cecal Crohn’s disease: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the long term impact on surgical recurrence</a:t>
            </a:r>
            <a:endParaRPr lang="it-IT" sz="1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1" name="Rectangle 1">
            <a:extLst>
              <a:ext uri="{FF2B5EF4-FFF2-40B4-BE49-F238E27FC236}">
                <a16:creationId xmlns:a16="http://schemas.microsoft.com/office/drawing/2014/main" id="{B8E80099-1EE4-46D3-A85A-B3551F72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LONG TERM IMPACT-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Mesalamine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89"/>
          <p:cNvSpPr txBox="1">
            <a:spLocks noChangeArrowheads="1"/>
          </p:cNvSpPr>
          <p:nvPr/>
        </p:nvSpPr>
        <p:spPr bwMode="auto">
          <a:xfrm>
            <a:off x="3069736" y="4748065"/>
            <a:ext cx="3050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A50021"/>
              </a:buClr>
              <a:buFontTx/>
              <a:buChar char="•"/>
            </a:pPr>
            <a:endParaRPr lang="it-IT" sz="12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2699971" y="188640"/>
            <a:ext cx="3789848" cy="2319645"/>
            <a:chOff x="251520" y="692696"/>
            <a:chExt cx="3789848" cy="2319645"/>
          </a:xfrm>
        </p:grpSpPr>
        <p:grpSp>
          <p:nvGrpSpPr>
            <p:cNvPr id="46" name="Gruppo 45"/>
            <p:cNvGrpSpPr/>
            <p:nvPr/>
          </p:nvGrpSpPr>
          <p:grpSpPr>
            <a:xfrm>
              <a:off x="251520" y="692696"/>
              <a:ext cx="3744416" cy="2016224"/>
              <a:chOff x="251520" y="260648"/>
              <a:chExt cx="3744416" cy="2016224"/>
            </a:xfrm>
          </p:grpSpPr>
          <p:sp>
            <p:nvSpPr>
              <p:cNvPr id="111620" name="Text Box 4"/>
              <p:cNvSpPr txBox="1">
                <a:spLocks noChangeArrowheads="1"/>
              </p:cNvSpPr>
              <p:nvPr/>
            </p:nvSpPr>
            <p:spPr bwMode="auto">
              <a:xfrm>
                <a:off x="251520" y="404664"/>
                <a:ext cx="97013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it-IT" sz="1200" b="1" dirty="0" err="1">
                    <a:latin typeface="Arial" charset="0"/>
                  </a:rPr>
                  <a:t>Symptoms</a:t>
                </a:r>
                <a:endParaRPr lang="it-IT" sz="1200" b="1" dirty="0">
                  <a:latin typeface="Arial" charset="0"/>
                </a:endParaRPr>
              </a:p>
            </p:txBody>
          </p:sp>
          <p:sp>
            <p:nvSpPr>
              <p:cNvPr id="111623" name="Text Box 7"/>
              <p:cNvSpPr txBox="1">
                <a:spLocks noChangeArrowheads="1"/>
              </p:cNvSpPr>
              <p:nvPr/>
            </p:nvSpPr>
            <p:spPr bwMode="auto">
              <a:xfrm>
                <a:off x="2750082" y="415697"/>
                <a:ext cx="12458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it-IT" sz="1200" b="1" dirty="0" err="1">
                    <a:latin typeface="Arial" charset="0"/>
                  </a:rPr>
                  <a:t>Complications</a:t>
                </a:r>
                <a:endParaRPr lang="it-IT" sz="1200" b="1" dirty="0">
                  <a:latin typeface="Arial" charset="0"/>
                </a:endParaRPr>
              </a:p>
            </p:txBody>
          </p:sp>
          <p:sp>
            <p:nvSpPr>
              <p:cNvPr id="3087" name="Text Box 23"/>
              <p:cNvSpPr txBox="1">
                <a:spLocks noChangeArrowheads="1"/>
              </p:cNvSpPr>
              <p:nvPr/>
            </p:nvSpPr>
            <p:spPr bwMode="auto">
              <a:xfrm>
                <a:off x="2699792" y="1916832"/>
                <a:ext cx="764953" cy="27699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sz="1200" b="1" dirty="0" err="1">
                    <a:latin typeface="Arial" charset="0"/>
                  </a:rPr>
                  <a:t>Surgery</a:t>
                </a:r>
                <a:endParaRPr lang="it-IT" sz="1200" b="1" dirty="0">
                  <a:latin typeface="Arial" charset="0"/>
                </a:endParaRPr>
              </a:p>
            </p:txBody>
          </p:sp>
          <p:sp>
            <p:nvSpPr>
              <p:cNvPr id="3074" name="Oval 2"/>
              <p:cNvSpPr>
                <a:spLocks noChangeArrowheads="1"/>
              </p:cNvSpPr>
              <p:nvPr/>
            </p:nvSpPr>
            <p:spPr bwMode="auto">
              <a:xfrm>
                <a:off x="971601" y="260648"/>
                <a:ext cx="2088232" cy="2016224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3076" name="Line 5"/>
              <p:cNvSpPr>
                <a:spLocks noChangeShapeType="1"/>
              </p:cNvSpPr>
              <p:nvPr/>
            </p:nvSpPr>
            <p:spPr bwMode="auto">
              <a:xfrm rot="17732316">
                <a:off x="1127690" y="717785"/>
                <a:ext cx="72631" cy="0"/>
              </a:xfrm>
              <a:prstGeom prst="line">
                <a:avLst/>
              </a:prstGeom>
              <a:noFill/>
              <a:ln w="1016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3078" name="Line 8"/>
              <p:cNvSpPr>
                <a:spLocks noChangeShapeType="1"/>
              </p:cNvSpPr>
              <p:nvPr/>
            </p:nvSpPr>
            <p:spPr bwMode="auto">
              <a:xfrm rot="17732316">
                <a:off x="2983362" y="680587"/>
                <a:ext cx="72631" cy="1763"/>
              </a:xfrm>
              <a:prstGeom prst="line">
                <a:avLst/>
              </a:prstGeom>
              <a:noFill/>
              <a:ln w="1016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3080" name="Rectangle 10"/>
              <p:cNvSpPr>
                <a:spLocks noChangeArrowheads="1"/>
              </p:cNvSpPr>
              <p:nvPr/>
            </p:nvSpPr>
            <p:spPr bwMode="auto">
              <a:xfrm>
                <a:off x="1235139" y="952788"/>
                <a:ext cx="1559786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400" b="1" dirty="0" err="1">
                    <a:solidFill>
                      <a:srgbClr val="C00000"/>
                    </a:solidFill>
                    <a:latin typeface="Arial" charset="0"/>
                  </a:rPr>
                  <a:t>Natural</a:t>
                </a:r>
                <a:r>
                  <a:rPr lang="it-IT" sz="1400" b="1" dirty="0">
                    <a:solidFill>
                      <a:srgbClr val="C00000"/>
                    </a:solidFill>
                    <a:latin typeface="Arial" charset="0"/>
                  </a:rPr>
                  <a:t> </a:t>
                </a:r>
                <a:r>
                  <a:rPr lang="it-IT" sz="1400" b="1" dirty="0" err="1">
                    <a:solidFill>
                      <a:srgbClr val="C00000"/>
                    </a:solidFill>
                    <a:latin typeface="Arial" charset="0"/>
                  </a:rPr>
                  <a:t>history</a:t>
                </a:r>
                <a:r>
                  <a:rPr lang="it-IT" sz="1400" b="1" dirty="0">
                    <a:solidFill>
                      <a:srgbClr val="C00000"/>
                    </a:solidFill>
                    <a:latin typeface="Arial" charset="0"/>
                  </a:rPr>
                  <a:t> </a:t>
                </a:r>
              </a:p>
              <a:p>
                <a:pPr algn="ctr"/>
                <a:r>
                  <a:rPr lang="it-IT" sz="1400" b="1" dirty="0" err="1">
                    <a:solidFill>
                      <a:srgbClr val="C00000"/>
                    </a:solidFill>
                    <a:latin typeface="Arial" charset="0"/>
                  </a:rPr>
                  <a:t>of</a:t>
                </a:r>
                <a:r>
                  <a:rPr lang="it-IT" sz="1400" b="1" dirty="0">
                    <a:solidFill>
                      <a:srgbClr val="C00000"/>
                    </a:solidFill>
                    <a:latin typeface="Arial" charset="0"/>
                  </a:rPr>
                  <a:t> </a:t>
                </a:r>
              </a:p>
              <a:p>
                <a:pPr algn="ctr"/>
                <a:r>
                  <a:rPr lang="it-IT" sz="1400" b="1" dirty="0">
                    <a:solidFill>
                      <a:srgbClr val="C00000"/>
                    </a:solidFill>
                    <a:latin typeface="Arial" charset="0"/>
                  </a:rPr>
                  <a:t>Crohn’s </a:t>
                </a:r>
                <a:r>
                  <a:rPr lang="it-IT" sz="1400" b="1" dirty="0" err="1">
                    <a:solidFill>
                      <a:srgbClr val="C00000"/>
                    </a:solidFill>
                    <a:latin typeface="Arial" charset="0"/>
                  </a:rPr>
                  <a:t>disease</a:t>
                </a:r>
                <a:endParaRPr lang="it-IT" sz="14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  <p:sp>
            <p:nvSpPr>
              <p:cNvPr id="3082" name="Line 26"/>
              <p:cNvSpPr>
                <a:spLocks noChangeShapeType="1"/>
              </p:cNvSpPr>
              <p:nvPr/>
            </p:nvSpPr>
            <p:spPr bwMode="auto">
              <a:xfrm rot="3151692" flipH="1">
                <a:off x="1177056" y="1875077"/>
                <a:ext cx="72631" cy="1763"/>
              </a:xfrm>
              <a:prstGeom prst="line">
                <a:avLst/>
              </a:prstGeom>
              <a:noFill/>
              <a:ln w="1016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it-IT" sz="1200"/>
              </a:p>
            </p:txBody>
          </p:sp>
          <p:sp>
            <p:nvSpPr>
              <p:cNvPr id="111647" name="Text Box 31"/>
              <p:cNvSpPr txBox="1">
                <a:spLocks noChangeArrowheads="1"/>
              </p:cNvSpPr>
              <p:nvPr/>
            </p:nvSpPr>
            <p:spPr bwMode="auto">
              <a:xfrm>
                <a:off x="376108" y="1844921"/>
                <a:ext cx="80983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it-IT" sz="1200" b="1" dirty="0" err="1">
                    <a:latin typeface="Arial" charset="0"/>
                  </a:rPr>
                  <a:t>Lesions</a:t>
                </a:r>
                <a:r>
                  <a:rPr lang="it-IT" sz="1200" b="1" dirty="0">
                    <a:latin typeface="Arial" charset="0"/>
                  </a:rPr>
                  <a:t> </a:t>
                </a:r>
              </a:p>
            </p:txBody>
          </p:sp>
          <p:sp>
            <p:nvSpPr>
              <p:cNvPr id="34" name="Triangolo isoscele 33"/>
              <p:cNvSpPr/>
              <p:nvPr/>
            </p:nvSpPr>
            <p:spPr>
              <a:xfrm rot="13146397">
                <a:off x="2707638" y="1672565"/>
                <a:ext cx="357096" cy="337510"/>
              </a:xfrm>
              <a:prstGeom prst="triangle">
                <a:avLst/>
              </a:prstGeom>
              <a:solidFill>
                <a:srgbClr val="324D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2204006" y="2419871"/>
              <a:ext cx="1837362" cy="59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it-IT" sz="105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it-IT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50% </a:t>
              </a:r>
              <a:r>
                <a:rPr lang="it-IT" sz="11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pts</a:t>
              </a:r>
              <a:r>
                <a:rPr lang="it-IT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/>
              <a:r>
                <a:rPr lang="it-IT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at 10 </a:t>
              </a:r>
              <a:r>
                <a:rPr lang="it-IT" sz="11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years</a:t>
              </a:r>
              <a:r>
                <a:rPr lang="it-IT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1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from</a:t>
              </a:r>
              <a:r>
                <a:rPr lang="it-IT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it-IT" sz="110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diagnosis</a:t>
              </a:r>
              <a:endParaRPr lang="it-IT" sz="11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2218631" y="2636912"/>
            <a:ext cx="4752528" cy="1695139"/>
            <a:chOff x="3779912" y="653741"/>
            <a:chExt cx="5256584" cy="1695139"/>
          </a:xfrm>
        </p:grpSpPr>
        <p:grpSp>
          <p:nvGrpSpPr>
            <p:cNvPr id="45" name="Gruppo 44"/>
            <p:cNvGrpSpPr/>
            <p:nvPr/>
          </p:nvGrpSpPr>
          <p:grpSpPr>
            <a:xfrm>
              <a:off x="3851920" y="653741"/>
              <a:ext cx="5184576" cy="1479116"/>
              <a:chOff x="107504" y="3043226"/>
              <a:chExt cx="3997882" cy="1124525"/>
            </a:xfrm>
          </p:grpSpPr>
          <p:pic>
            <p:nvPicPr>
              <p:cNvPr id="48" name="Picture 2" descr="C:\Users\Laurent\Desktop\quelles-sont-les-causes-de-la-maladie-de-crohn--o21497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3356992"/>
                <a:ext cx="936104" cy="772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91680" y="3356992"/>
                <a:ext cx="792088" cy="808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" descr="b-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16" y="3356992"/>
                <a:ext cx="793214" cy="7920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9592" y="3356992"/>
                <a:ext cx="792088" cy="810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3" descr="C:\Users\Laurent\Desktop\1603817-1607641-1986158-1986252tn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75856" y="3356992"/>
                <a:ext cx="829530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CasellaDiTesto 54"/>
              <p:cNvSpPr txBox="1"/>
              <p:nvPr/>
            </p:nvSpPr>
            <p:spPr>
              <a:xfrm>
                <a:off x="107504" y="3043226"/>
                <a:ext cx="3960440" cy="233993"/>
              </a:xfrm>
              <a:prstGeom prst="rect">
                <a:avLst/>
              </a:prstGeom>
              <a:solidFill>
                <a:srgbClr val="FF99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>
                    <a:latin typeface="Arial" pitchFamily="34" charset="0"/>
                    <a:cs typeface="Arial" pitchFamily="34" charset="0"/>
                  </a:rPr>
                  <a:t>Post-operative</a:t>
                </a:r>
                <a:r>
                  <a:rPr lang="it-IT" sz="1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="1" dirty="0" err="1">
                    <a:latin typeface="Arial" pitchFamily="34" charset="0"/>
                    <a:cs typeface="Arial" pitchFamily="34" charset="0"/>
                  </a:rPr>
                  <a:t>recurrence</a:t>
                </a:r>
                <a:endParaRPr lang="it-IT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6" name="Connettore 2 55"/>
              <p:cNvCxnSpPr/>
              <p:nvPr/>
            </p:nvCxnSpPr>
            <p:spPr>
              <a:xfrm>
                <a:off x="216697" y="3316953"/>
                <a:ext cx="3816424" cy="0"/>
              </a:xfrm>
              <a:prstGeom prst="straightConnector1">
                <a:avLst/>
              </a:prstGeom>
              <a:ln w="19050">
                <a:solidFill>
                  <a:srgbClr val="434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ttangolo 63"/>
            <p:cNvSpPr/>
            <p:nvPr/>
          </p:nvSpPr>
          <p:spPr>
            <a:xfrm>
              <a:off x="3779912" y="2060848"/>
              <a:ext cx="525658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1548525" y="4221088"/>
            <a:ext cx="6092740" cy="3223437"/>
            <a:chOff x="1575604" y="2852936"/>
            <a:chExt cx="6092740" cy="3223437"/>
          </a:xfrm>
        </p:grpSpPr>
        <p:grpSp>
          <p:nvGrpSpPr>
            <p:cNvPr id="36" name="Gruppo 35"/>
            <p:cNvGrpSpPr/>
            <p:nvPr/>
          </p:nvGrpSpPr>
          <p:grpSpPr>
            <a:xfrm>
              <a:off x="1619672" y="2852936"/>
              <a:ext cx="6048672" cy="2979656"/>
              <a:chOff x="4178864" y="1638442"/>
              <a:chExt cx="4965136" cy="2448271"/>
            </a:xfrm>
          </p:grpSpPr>
          <p:pic>
            <p:nvPicPr>
              <p:cNvPr id="51" name="Immagine 50" descr="traccia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9941" t="15686" r="18029" b="26745"/>
              <a:stretch>
                <a:fillRect/>
              </a:stretch>
            </p:blipFill>
            <p:spPr>
              <a:xfrm>
                <a:off x="4178864" y="1638442"/>
                <a:ext cx="4882694" cy="2448271"/>
              </a:xfrm>
              <a:prstGeom prst="rect">
                <a:avLst/>
              </a:prstGeom>
            </p:spPr>
          </p:pic>
          <p:pic>
            <p:nvPicPr>
              <p:cNvPr id="32" name="Immagine 31" descr="traccia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2349" t="34311" r="34946" b="60609"/>
              <a:stretch>
                <a:fillRect/>
              </a:stretch>
            </p:blipFill>
            <p:spPr>
              <a:xfrm>
                <a:off x="7956376" y="2420888"/>
                <a:ext cx="1000020" cy="216024"/>
              </a:xfrm>
              <a:prstGeom prst="rect">
                <a:avLst/>
              </a:prstGeom>
            </p:spPr>
          </p:pic>
          <p:sp>
            <p:nvSpPr>
              <p:cNvPr id="33" name="Rettangolo 32"/>
              <p:cNvSpPr/>
              <p:nvPr/>
            </p:nvSpPr>
            <p:spPr>
              <a:xfrm>
                <a:off x="8964488" y="2276872"/>
                <a:ext cx="17951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35" name="Immagine 34" descr="traccia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8425" t="35360" r="18768" b="61253"/>
              <a:stretch>
                <a:fillRect/>
              </a:stretch>
            </p:blipFill>
            <p:spPr>
              <a:xfrm>
                <a:off x="6707640" y="2480596"/>
                <a:ext cx="1008112" cy="144016"/>
              </a:xfrm>
              <a:prstGeom prst="rect">
                <a:avLst/>
              </a:prstGeom>
            </p:spPr>
          </p:pic>
        </p:grpSp>
        <p:sp>
          <p:nvSpPr>
            <p:cNvPr id="67" name="Rettangolo 66"/>
            <p:cNvSpPr/>
            <p:nvPr/>
          </p:nvSpPr>
          <p:spPr>
            <a:xfrm>
              <a:off x="1575604" y="4132157"/>
              <a:ext cx="5904656" cy="1944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79512" y="6381328"/>
            <a:ext cx="88307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l-NL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D’Haens G, Geboes K, Peeters M, et al. 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Gastroenterology 1998;114:262-267. </a:t>
            </a:r>
            <a:r>
              <a:rPr lang="en-US" altLang="en-US" sz="1050" i="1" dirty="0" err="1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Olaison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 G, S </a:t>
            </a:r>
            <a:r>
              <a:rPr lang="en-US" altLang="en-US" sz="1050" i="1" dirty="0" err="1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medh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 K, </a:t>
            </a:r>
            <a:r>
              <a:rPr lang="en-US" altLang="en-US" sz="1050" i="1" dirty="0" err="1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Sjodahl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 R. </a:t>
            </a:r>
            <a:r>
              <a:rPr lang="nl-NL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Gut 1992;33:331-335. Rutgeerts P, Geboes K, Vantrappen G, et al  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Gastroenterology 1990;99:956-983. </a:t>
            </a:r>
            <a:r>
              <a:rPr lang="en-US" altLang="en-US" sz="1050" i="1" dirty="0" err="1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Sachar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 DB. Med </a:t>
            </a:r>
            <a:r>
              <a:rPr lang="en-US" altLang="en-US" sz="1050" i="1" dirty="0" err="1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Clin</a:t>
            </a:r>
            <a:r>
              <a:rPr lang="en-US" altLang="en-US" sz="1050" i="1" dirty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 North Am 1990;74:183-188.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CONCLUSIONS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1F026F-AAD9-41A0-8637-14A2F603292B}"/>
              </a:ext>
            </a:extLst>
          </p:cNvPr>
          <p:cNvSpPr txBox="1"/>
          <p:nvPr/>
        </p:nvSpPr>
        <p:spPr>
          <a:xfrm>
            <a:off x="3923928" y="6021288"/>
            <a:ext cx="4572000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 dirty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  <a:cs typeface="Lucida Sans Unicode" pitchFamily="34" charset="0"/>
              </a:rPr>
              <a:t>Grazie per l’attenzione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8408" y="952267"/>
            <a:ext cx="75271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3300"/>
              </a:buClr>
              <a:buFont typeface="Wingdings" pitchFamily="2" charset="2"/>
              <a:buChar char="q"/>
            </a:pPr>
            <a:r>
              <a:rPr lang="it-IT" sz="2000" dirty="0"/>
              <a:t> Stop smoking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mandatory</a:t>
            </a:r>
            <a:r>
              <a:rPr lang="it-IT" sz="2000" dirty="0"/>
              <a:t> in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regardless</a:t>
            </a:r>
            <a:r>
              <a:rPr lang="it-IT" sz="2000" dirty="0"/>
              <a:t>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 </a:t>
            </a:r>
            <a:r>
              <a:rPr lang="it-IT" sz="2000" dirty="0" err="1"/>
              <a:t>factors</a:t>
            </a:r>
            <a:r>
              <a:rPr lang="it-IT" sz="2000" dirty="0"/>
              <a:t> 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recurrence</a:t>
            </a:r>
            <a:endParaRPr lang="it-IT" sz="2000" dirty="0"/>
          </a:p>
          <a:p>
            <a:pPr algn="just">
              <a:buClr>
                <a:srgbClr val="CC3300"/>
              </a:buClr>
            </a:pPr>
            <a:endParaRPr lang="it-IT" sz="2000" dirty="0"/>
          </a:p>
          <a:p>
            <a:pPr algn="just">
              <a:buClr>
                <a:srgbClr val="CC3300"/>
              </a:buClr>
              <a:buFont typeface="Wingdings" pitchFamily="2" charset="2"/>
              <a:buChar char="q"/>
            </a:pPr>
            <a:r>
              <a:rPr lang="it-IT" sz="2000" dirty="0"/>
              <a:t> </a:t>
            </a:r>
            <a:r>
              <a:rPr lang="it-IT" sz="2000" dirty="0" err="1"/>
              <a:t>Prophylactic</a:t>
            </a:r>
            <a:r>
              <a:rPr lang="it-IT" sz="2000" dirty="0"/>
              <a:t> treatment </a:t>
            </a:r>
            <a:r>
              <a:rPr lang="it-IT" sz="2000" dirty="0" err="1"/>
              <a:t>should</a:t>
            </a:r>
            <a:r>
              <a:rPr lang="it-IT" sz="2000" dirty="0"/>
              <a:t> </a:t>
            </a:r>
            <a:r>
              <a:rPr lang="it-IT" sz="2000" dirty="0" err="1"/>
              <a:t>be</a:t>
            </a:r>
            <a:r>
              <a:rPr lang="it-IT" sz="2000" dirty="0"/>
              <a:t> </a:t>
            </a:r>
            <a:r>
              <a:rPr lang="it-IT" sz="2000" dirty="0" err="1"/>
              <a:t>tailored</a:t>
            </a:r>
            <a:r>
              <a:rPr lang="it-IT" sz="2000" dirty="0"/>
              <a:t> </a:t>
            </a:r>
            <a:r>
              <a:rPr lang="it-IT" sz="2000" dirty="0" err="1"/>
              <a:t>according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 </a:t>
            </a:r>
            <a:r>
              <a:rPr lang="it-IT" sz="2000" dirty="0" err="1"/>
              <a:t>factors</a:t>
            </a:r>
            <a:r>
              <a:rPr lang="it-IT" sz="2000" dirty="0"/>
              <a:t> 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and “</a:t>
            </a:r>
            <a:r>
              <a:rPr lang="it-IT" sz="2000" dirty="0" err="1"/>
              <a:t>re-tailored</a:t>
            </a:r>
            <a:r>
              <a:rPr lang="it-IT" sz="2000" dirty="0"/>
              <a:t>” </a:t>
            </a:r>
            <a:r>
              <a:rPr lang="it-IT" sz="2000" dirty="0" err="1"/>
              <a:t>according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endoscopic</a:t>
            </a:r>
            <a:r>
              <a:rPr lang="it-IT" sz="2000" dirty="0"/>
              <a:t> </a:t>
            </a:r>
            <a:r>
              <a:rPr lang="it-IT" sz="2000" dirty="0" err="1"/>
              <a:t>findings</a:t>
            </a:r>
            <a:r>
              <a:rPr lang="it-IT" sz="2000" dirty="0"/>
              <a:t> at 6-12 </a:t>
            </a:r>
            <a:r>
              <a:rPr lang="it-IT" sz="2000" dirty="0" err="1"/>
              <a:t>months</a:t>
            </a:r>
            <a:r>
              <a:rPr lang="it-IT" sz="2000" dirty="0"/>
              <a:t>    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</a:t>
            </a: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surgery</a:t>
            </a:r>
            <a:endParaRPr lang="it-IT" sz="2000" dirty="0"/>
          </a:p>
          <a:p>
            <a:pPr marL="342900" indent="-342900" algn="just">
              <a:buClr>
                <a:srgbClr val="CC3300"/>
              </a:buClr>
              <a:buFont typeface="Wingdings" pitchFamily="2" charset="2"/>
              <a:buChar char="q"/>
            </a:pPr>
            <a:endParaRPr lang="it-IT" sz="2000" dirty="0"/>
          </a:p>
          <a:p>
            <a:pPr algn="just">
              <a:buClr>
                <a:srgbClr val="CC3300"/>
              </a:buClr>
              <a:buFont typeface="Wingdings" pitchFamily="2" charset="2"/>
              <a:buChar char="q"/>
            </a:pPr>
            <a:r>
              <a:rPr lang="it-IT" sz="2000" dirty="0"/>
              <a:t> </a:t>
            </a:r>
            <a:r>
              <a:rPr lang="it-IT" sz="2000" dirty="0" err="1"/>
              <a:t>Mesalazine</a:t>
            </a:r>
            <a:r>
              <a:rPr lang="it-IT" sz="2000" dirty="0"/>
              <a:t> and </a:t>
            </a:r>
            <a:r>
              <a:rPr lang="it-IT" sz="2000" dirty="0" err="1"/>
              <a:t>thiopurines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a </a:t>
            </a:r>
            <a:r>
              <a:rPr lang="it-IT" sz="2000" dirty="0" err="1"/>
              <a:t>marginal</a:t>
            </a:r>
            <a:r>
              <a:rPr lang="it-IT" sz="2000" dirty="0"/>
              <a:t> </a:t>
            </a:r>
            <a:r>
              <a:rPr lang="it-IT" sz="2000" dirty="0" err="1"/>
              <a:t>effect</a:t>
            </a:r>
            <a:r>
              <a:rPr lang="it-IT" sz="2000" dirty="0"/>
              <a:t> </a:t>
            </a:r>
            <a:r>
              <a:rPr lang="it-IT" sz="2000" dirty="0" err="1"/>
              <a:t>for</a:t>
            </a:r>
            <a:r>
              <a:rPr lang="it-IT" sz="2000" dirty="0"/>
              <a:t> </a:t>
            </a:r>
            <a:r>
              <a:rPr lang="it-IT" sz="2000" dirty="0" err="1"/>
              <a:t>preventing</a:t>
            </a:r>
            <a:r>
              <a:rPr lang="it-IT" sz="2000" dirty="0"/>
              <a:t> 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 </a:t>
            </a:r>
            <a:r>
              <a:rPr lang="it-IT" sz="2000" dirty="0" err="1"/>
              <a:t>clinical</a:t>
            </a:r>
            <a:r>
              <a:rPr lang="it-IT" sz="2000" dirty="0"/>
              <a:t> and </a:t>
            </a:r>
            <a:r>
              <a:rPr lang="it-IT" sz="2000" dirty="0" err="1"/>
              <a:t>endoscopic</a:t>
            </a:r>
            <a:r>
              <a:rPr lang="it-IT" sz="2000" dirty="0"/>
              <a:t> </a:t>
            </a:r>
            <a:r>
              <a:rPr lang="it-IT" sz="2000" dirty="0" err="1"/>
              <a:t>recurrence</a:t>
            </a:r>
            <a:r>
              <a:rPr lang="it-IT" sz="2000" dirty="0"/>
              <a:t> in the </a:t>
            </a:r>
            <a:r>
              <a:rPr lang="it-IT" sz="2000" dirty="0" err="1"/>
              <a:t>short-term</a:t>
            </a:r>
            <a:endParaRPr lang="it-IT" sz="2000" dirty="0"/>
          </a:p>
          <a:p>
            <a:pPr marL="342900" indent="-342900" algn="just">
              <a:buClr>
                <a:srgbClr val="CC3300"/>
              </a:buClr>
              <a:buFont typeface="Wingdings" pitchFamily="2" charset="2"/>
              <a:buChar char="q"/>
            </a:pPr>
            <a:endParaRPr lang="it-IT" sz="2000" dirty="0"/>
          </a:p>
          <a:p>
            <a:pPr algn="just">
              <a:buClr>
                <a:srgbClr val="CC3300"/>
              </a:buClr>
              <a:buFont typeface="Wingdings" pitchFamily="2" charset="2"/>
              <a:buChar char="q"/>
            </a:pPr>
            <a:r>
              <a:rPr lang="it-IT" sz="2000" dirty="0"/>
              <a:t> </a:t>
            </a:r>
            <a:r>
              <a:rPr lang="it-IT" sz="2000" dirty="0" err="1"/>
              <a:t>Imidazole</a:t>
            </a:r>
            <a:r>
              <a:rPr lang="it-IT" sz="2000" dirty="0"/>
              <a:t> </a:t>
            </a:r>
            <a:r>
              <a:rPr lang="it-IT" sz="2000" dirty="0" err="1"/>
              <a:t>antibiotics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shown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be</a:t>
            </a:r>
            <a:r>
              <a:rPr lang="it-IT" sz="2000" dirty="0"/>
              <a:t> </a:t>
            </a:r>
            <a:r>
              <a:rPr lang="it-IT" sz="2000" dirty="0" err="1"/>
              <a:t>effective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ileo-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 </a:t>
            </a:r>
            <a:r>
              <a:rPr lang="it-IT" sz="2000" dirty="0" err="1"/>
              <a:t>colonic</a:t>
            </a:r>
            <a:r>
              <a:rPr lang="it-IT" sz="2000" dirty="0"/>
              <a:t> </a:t>
            </a:r>
            <a:r>
              <a:rPr lang="it-IT" sz="2000" dirty="0" err="1"/>
              <a:t>resection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are </a:t>
            </a:r>
            <a:r>
              <a:rPr lang="it-IT" sz="2000" dirty="0" err="1"/>
              <a:t>poorly</a:t>
            </a:r>
            <a:r>
              <a:rPr lang="it-IT" sz="2000" dirty="0"/>
              <a:t> </a:t>
            </a:r>
            <a:r>
              <a:rPr lang="it-IT" sz="2000" dirty="0" err="1"/>
              <a:t>tolerated</a:t>
            </a:r>
            <a:endParaRPr lang="it-IT" sz="2000" dirty="0"/>
          </a:p>
          <a:p>
            <a:pPr marL="342900" indent="-342900" algn="just">
              <a:buClr>
                <a:srgbClr val="CC3300"/>
              </a:buClr>
              <a:buFont typeface="Wingdings" pitchFamily="2" charset="2"/>
              <a:buChar char="q"/>
            </a:pPr>
            <a:endParaRPr lang="it-IT" sz="2000" dirty="0"/>
          </a:p>
          <a:p>
            <a:pPr algn="just">
              <a:buClr>
                <a:srgbClr val="CC3300"/>
              </a:buClr>
              <a:buFont typeface="Wingdings" pitchFamily="2" charset="2"/>
              <a:buChar char="q"/>
            </a:pPr>
            <a:r>
              <a:rPr lang="it-IT" sz="2000" dirty="0"/>
              <a:t> The impact </a:t>
            </a:r>
            <a:r>
              <a:rPr lang="it-IT" sz="2000" dirty="0" err="1"/>
              <a:t>of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treatments</a:t>
            </a:r>
            <a:r>
              <a:rPr lang="it-IT" sz="2000" dirty="0"/>
              <a:t> on </a:t>
            </a:r>
            <a:r>
              <a:rPr lang="it-IT" sz="2000" dirty="0" err="1"/>
              <a:t>long-term</a:t>
            </a:r>
            <a:r>
              <a:rPr lang="it-IT" sz="2000" dirty="0"/>
              <a:t> post-operative </a:t>
            </a:r>
            <a:r>
              <a:rPr lang="it-IT" sz="2000" dirty="0" err="1"/>
              <a:t>course</a:t>
            </a:r>
            <a:r>
              <a:rPr lang="it-IT" sz="2000" dirty="0"/>
              <a:t> </a:t>
            </a:r>
          </a:p>
          <a:p>
            <a:pPr algn="just">
              <a:buClr>
                <a:srgbClr val="CC3300"/>
              </a:buClr>
            </a:pPr>
            <a:r>
              <a:rPr lang="it-IT" sz="2000" dirty="0"/>
              <a:t>     (</a:t>
            </a:r>
            <a:r>
              <a:rPr lang="it-IT" sz="2000" dirty="0" err="1"/>
              <a:t>surgical</a:t>
            </a:r>
            <a:r>
              <a:rPr lang="it-IT" sz="2000" dirty="0"/>
              <a:t> </a:t>
            </a:r>
            <a:r>
              <a:rPr lang="it-IT" sz="2000" dirty="0" err="1"/>
              <a:t>recurrence</a:t>
            </a:r>
            <a:r>
              <a:rPr lang="it-IT" sz="2000" dirty="0"/>
              <a:t>) </a:t>
            </a:r>
            <a:r>
              <a:rPr lang="it-IT" sz="2000" dirty="0" err="1"/>
              <a:t>needs</a:t>
            </a:r>
            <a:r>
              <a:rPr lang="it-IT" sz="2000" dirty="0"/>
              <a:t>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evaluations</a:t>
            </a:r>
            <a:endParaRPr lang="it-IT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18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CONCLUSIONS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31F026F-AAD9-41A0-8637-14A2F603292B}"/>
              </a:ext>
            </a:extLst>
          </p:cNvPr>
          <p:cNvSpPr txBox="1"/>
          <p:nvPr/>
        </p:nvSpPr>
        <p:spPr>
          <a:xfrm>
            <a:off x="3923928" y="6021288"/>
            <a:ext cx="4572000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 dirty="0">
                <a:solidFill>
                  <a:schemeClr val="accent6">
                    <a:lumMod val="50000"/>
                  </a:schemeClr>
                </a:solidFill>
                <a:latin typeface="Brush Script MT" panose="03060802040406070304" pitchFamily="66" charset="0"/>
                <a:cs typeface="Lucida Sans Unicode" pitchFamily="34" charset="0"/>
              </a:rPr>
              <a:t>Grazie per l’attenzione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956491" y="941819"/>
            <a:ext cx="9016109" cy="4902354"/>
            <a:chOff x="380427" y="941819"/>
            <a:chExt cx="9016109" cy="4902354"/>
          </a:xfrm>
        </p:grpSpPr>
        <p:grpSp>
          <p:nvGrpSpPr>
            <p:cNvPr id="13" name="Gruppo 12"/>
            <p:cNvGrpSpPr/>
            <p:nvPr/>
          </p:nvGrpSpPr>
          <p:grpSpPr>
            <a:xfrm>
              <a:off x="380427" y="941819"/>
              <a:ext cx="7614302" cy="584775"/>
              <a:chOff x="380427" y="1556792"/>
              <a:chExt cx="7614302" cy="584775"/>
            </a:xfrm>
          </p:grpSpPr>
          <p:pic>
            <p:nvPicPr>
              <p:cNvPr id="1026" name="Picture 2" descr="C:\Program Files\Microsoft Office\MEDIA\OFFICE12\Bullets\BD14530_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0427" y="1844824"/>
                <a:ext cx="114300" cy="114300"/>
              </a:xfrm>
              <a:prstGeom prst="rect">
                <a:avLst/>
              </a:prstGeom>
              <a:noFill/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467544" y="1556792"/>
                <a:ext cx="752718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</a:pPr>
                <a:r>
                  <a:rPr lang="it-IT" sz="1600" b="1" dirty="0"/>
                  <a:t>Stop smoking </a:t>
                </a:r>
                <a:r>
                  <a:rPr lang="it-IT" sz="1600" b="1" dirty="0" err="1"/>
                  <a:t>is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mandatory</a:t>
                </a:r>
                <a:r>
                  <a:rPr lang="it-IT" sz="1600" b="1" dirty="0"/>
                  <a:t> in </a:t>
                </a:r>
                <a:r>
                  <a:rPr lang="it-IT" sz="1600" b="1" dirty="0" err="1"/>
                  <a:t>all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patients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regardless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of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factors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of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endParaRPr lang="it-IT" sz="1600" b="1" dirty="0"/>
              </a:p>
            </p:txBody>
          </p:sp>
        </p:grpSp>
        <p:grpSp>
          <p:nvGrpSpPr>
            <p:cNvPr id="14" name="Gruppo 13"/>
            <p:cNvGrpSpPr/>
            <p:nvPr/>
          </p:nvGrpSpPr>
          <p:grpSpPr>
            <a:xfrm>
              <a:off x="380427" y="1703709"/>
              <a:ext cx="8149602" cy="1077218"/>
              <a:chOff x="380427" y="2207766"/>
              <a:chExt cx="8149602" cy="1077218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467544" y="2207766"/>
                <a:ext cx="806248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</a:pPr>
                <a:r>
                  <a:rPr lang="it-IT" sz="1600" b="1" dirty="0" err="1"/>
                  <a:t>Prophylactic</a:t>
                </a:r>
                <a:r>
                  <a:rPr lang="it-IT" sz="1600" b="1" dirty="0"/>
                  <a:t> treatment </a:t>
                </a:r>
                <a:r>
                  <a:rPr lang="it-IT" sz="1600" b="1" dirty="0" err="1"/>
                  <a:t>should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be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tailored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according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to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factors</a:t>
                </a:r>
                <a:r>
                  <a:rPr lang="it-IT" sz="1600" b="1" dirty="0"/>
                  <a:t> and </a:t>
                </a:r>
              </a:p>
              <a:p>
                <a:pPr marL="342900" indent="-342900" algn="just">
                  <a:lnSpc>
                    <a:spcPct val="200000"/>
                  </a:lnSpc>
                </a:pPr>
                <a:r>
                  <a:rPr lang="it-IT" sz="1600" b="1" dirty="0"/>
                  <a:t>“</a:t>
                </a:r>
                <a:r>
                  <a:rPr lang="it-IT" sz="1600" b="1" dirty="0" err="1"/>
                  <a:t>re-tailored</a:t>
                </a:r>
                <a:r>
                  <a:rPr lang="it-IT" sz="1600" b="1" dirty="0"/>
                  <a:t>” </a:t>
                </a:r>
                <a:r>
                  <a:rPr lang="it-IT" sz="1600" b="1" dirty="0" err="1"/>
                  <a:t>according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to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endoscopic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findings</a:t>
                </a:r>
                <a:r>
                  <a:rPr lang="it-IT" sz="1600" b="1" dirty="0"/>
                  <a:t> at 6-12 </a:t>
                </a:r>
                <a:r>
                  <a:rPr lang="it-IT" sz="1600" b="1" dirty="0" err="1"/>
                  <a:t>moths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after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surgery</a:t>
                </a:r>
                <a:endParaRPr lang="it-IT" sz="1600" b="1" dirty="0"/>
              </a:p>
            </p:txBody>
          </p:sp>
          <p:pic>
            <p:nvPicPr>
              <p:cNvPr id="10" name="Picture 2" descr="C:\Program Files\Microsoft Office\MEDIA\OFFICE12\Bullets\BD14530_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0427" y="2477787"/>
                <a:ext cx="114300" cy="114300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uppo 14"/>
            <p:cNvGrpSpPr/>
            <p:nvPr/>
          </p:nvGrpSpPr>
          <p:grpSpPr>
            <a:xfrm>
              <a:off x="380427" y="2958042"/>
              <a:ext cx="8728077" cy="830997"/>
              <a:chOff x="380427" y="3390091"/>
              <a:chExt cx="8728077" cy="830997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467544" y="3390091"/>
                <a:ext cx="86409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</a:pPr>
                <a:r>
                  <a:rPr lang="it-IT" sz="1600" b="1" dirty="0" err="1"/>
                  <a:t>Mesalazine</a:t>
                </a:r>
                <a:r>
                  <a:rPr lang="it-IT" sz="1600" b="1" dirty="0"/>
                  <a:t> and thiopurines </a:t>
                </a:r>
                <a:r>
                  <a:rPr lang="it-IT" sz="1600" b="1" dirty="0" err="1"/>
                  <a:t>have</a:t>
                </a:r>
                <a:r>
                  <a:rPr lang="it-IT" sz="1600" b="1" dirty="0"/>
                  <a:t> a </a:t>
                </a:r>
                <a:r>
                  <a:rPr lang="it-IT" sz="1600" b="1" dirty="0" err="1"/>
                  <a:t>marginal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effect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for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preventing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clinical</a:t>
                </a:r>
                <a:r>
                  <a:rPr lang="it-IT" sz="1600" b="1" dirty="0"/>
                  <a:t> and </a:t>
                </a:r>
              </a:p>
              <a:p>
                <a:pPr marL="342900" indent="-342900" algn="just">
                  <a:lnSpc>
                    <a:spcPct val="150000"/>
                  </a:lnSpc>
                </a:pPr>
                <a:r>
                  <a:rPr lang="it-IT" sz="1600" b="1" dirty="0" err="1"/>
                  <a:t>endoscopical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r>
                  <a:rPr lang="it-IT" sz="1600" b="1" dirty="0"/>
                  <a:t> in the </a:t>
                </a:r>
                <a:r>
                  <a:rPr lang="it-IT" sz="1600" b="1" dirty="0" err="1"/>
                  <a:t>short-term</a:t>
                </a:r>
                <a:endParaRPr lang="it-IT" sz="1600" b="1" dirty="0"/>
              </a:p>
            </p:txBody>
          </p:sp>
          <p:pic>
            <p:nvPicPr>
              <p:cNvPr id="11" name="Picture 2" descr="C:\Program Files\Microsoft Office\MEDIA\OFFICE12\Bullets\BD14530_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0427" y="3573016"/>
                <a:ext cx="114300" cy="114300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uppo 15"/>
            <p:cNvGrpSpPr/>
            <p:nvPr/>
          </p:nvGrpSpPr>
          <p:grpSpPr>
            <a:xfrm>
              <a:off x="380427" y="4182179"/>
              <a:ext cx="8584061" cy="1661994"/>
              <a:chOff x="380427" y="4797152"/>
              <a:chExt cx="8584061" cy="1661994"/>
            </a:xfrm>
          </p:grpSpPr>
          <p:sp>
            <p:nvSpPr>
              <p:cNvPr id="4" name="CasellaDiTesto 3"/>
              <p:cNvSpPr txBox="1"/>
              <p:nvPr/>
            </p:nvSpPr>
            <p:spPr>
              <a:xfrm>
                <a:off x="467544" y="5628149"/>
                <a:ext cx="8496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</a:pPr>
                <a:r>
                  <a:rPr lang="it-IT" sz="1600" b="1" dirty="0"/>
                  <a:t>The impact </a:t>
                </a:r>
                <a:r>
                  <a:rPr lang="it-IT" sz="1600" b="1" dirty="0" err="1"/>
                  <a:t>of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these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treatments</a:t>
                </a:r>
                <a:r>
                  <a:rPr lang="it-IT" sz="1600" b="1" dirty="0"/>
                  <a:t> on </a:t>
                </a:r>
                <a:r>
                  <a:rPr lang="it-IT" sz="1600" b="1" dirty="0" err="1"/>
                  <a:t>long-term</a:t>
                </a:r>
                <a:r>
                  <a:rPr lang="it-IT" sz="1600" b="1" dirty="0"/>
                  <a:t> post-operative </a:t>
                </a:r>
                <a:r>
                  <a:rPr lang="it-IT" sz="1600" b="1" dirty="0" err="1"/>
                  <a:t>course</a:t>
                </a:r>
                <a:r>
                  <a:rPr lang="it-IT" sz="1600" b="1" dirty="0"/>
                  <a:t> (</a:t>
                </a:r>
                <a:r>
                  <a:rPr lang="it-IT" sz="1600" b="1" dirty="0" err="1"/>
                  <a:t>surgical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r>
                  <a:rPr lang="it-IT" sz="1600" b="1" dirty="0"/>
                  <a:t>) </a:t>
                </a:r>
              </a:p>
              <a:p>
                <a:pPr marL="342900" indent="-342900" algn="just">
                  <a:lnSpc>
                    <a:spcPct val="150000"/>
                  </a:lnSpc>
                </a:pPr>
                <a:r>
                  <a:rPr lang="it-IT" sz="1600" b="1" dirty="0" err="1"/>
                  <a:t>needs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further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evaluations</a:t>
                </a:r>
                <a:endParaRPr lang="it-IT" sz="1600" b="1" dirty="0"/>
              </a:p>
            </p:txBody>
          </p:sp>
          <p:pic>
            <p:nvPicPr>
              <p:cNvPr id="12" name="Picture 2" descr="C:\Program Files\Microsoft Office\MEDIA\OFFICE12\Bullets\BD14530_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0427" y="4797152"/>
                <a:ext cx="114300" cy="114300"/>
              </a:xfrm>
              <a:prstGeom prst="rect">
                <a:avLst/>
              </a:prstGeom>
              <a:noFill/>
            </p:spPr>
          </p:pic>
        </p:grpSp>
        <p:sp>
          <p:nvSpPr>
            <p:cNvPr id="17" name="CasellaDiTesto 16"/>
            <p:cNvSpPr txBox="1"/>
            <p:nvPr/>
          </p:nvSpPr>
          <p:spPr>
            <a:xfrm>
              <a:off x="467544" y="4005064"/>
              <a:ext cx="8928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</a:pPr>
              <a:r>
                <a:rPr lang="it-IT" sz="1600" b="1" dirty="0" err="1"/>
                <a:t>Imidazole</a:t>
              </a:r>
              <a:r>
                <a:rPr lang="it-IT" sz="1600" b="1" dirty="0"/>
                <a:t> </a:t>
              </a:r>
              <a:r>
                <a:rPr lang="it-IT" sz="1600" b="1" dirty="0" err="1"/>
                <a:t>antibiotics</a:t>
              </a:r>
              <a:r>
                <a:rPr lang="it-IT" sz="1600" b="1" dirty="0"/>
                <a:t> </a:t>
              </a:r>
              <a:r>
                <a:rPr lang="it-IT" sz="1600" b="1" dirty="0" err="1"/>
                <a:t>have</a:t>
              </a:r>
              <a:r>
                <a:rPr lang="it-IT" sz="1600" b="1" dirty="0"/>
                <a:t> </a:t>
              </a:r>
              <a:r>
                <a:rPr lang="it-IT" sz="1600" b="1" dirty="0" err="1"/>
                <a:t>been</a:t>
              </a:r>
              <a:r>
                <a:rPr lang="it-IT" sz="1600" b="1" dirty="0"/>
                <a:t> </a:t>
              </a:r>
              <a:r>
                <a:rPr lang="it-IT" sz="1600" b="1" dirty="0" err="1"/>
                <a:t>shown</a:t>
              </a:r>
              <a:r>
                <a:rPr lang="it-IT" sz="1600" b="1" dirty="0"/>
                <a:t> </a:t>
              </a:r>
              <a:r>
                <a:rPr lang="it-IT" sz="1600" b="1" dirty="0" err="1"/>
                <a:t>to</a:t>
              </a:r>
              <a:r>
                <a:rPr lang="it-IT" sz="1600" b="1" dirty="0"/>
                <a:t> </a:t>
              </a:r>
              <a:r>
                <a:rPr lang="it-IT" sz="1600" b="1" dirty="0" err="1"/>
                <a:t>be</a:t>
              </a:r>
              <a:r>
                <a:rPr lang="it-IT" sz="1600" b="1" dirty="0"/>
                <a:t> </a:t>
              </a:r>
              <a:r>
                <a:rPr lang="it-IT" sz="1600" b="1" dirty="0" err="1"/>
                <a:t>effective</a:t>
              </a:r>
              <a:r>
                <a:rPr lang="it-IT" sz="1600" b="1" dirty="0"/>
                <a:t> </a:t>
              </a:r>
              <a:r>
                <a:rPr lang="it-IT" sz="1600" b="1" dirty="0" err="1"/>
                <a:t>after</a:t>
              </a:r>
              <a:r>
                <a:rPr lang="it-IT" sz="1600" b="1" dirty="0"/>
                <a:t> </a:t>
              </a:r>
              <a:r>
                <a:rPr lang="it-IT" sz="1600" b="1" dirty="0" err="1"/>
                <a:t>ileo-colonic</a:t>
              </a:r>
              <a:r>
                <a:rPr lang="it-IT" sz="1600" b="1" dirty="0"/>
                <a:t> </a:t>
              </a:r>
              <a:r>
                <a:rPr lang="it-IT" sz="1600" b="1" dirty="0" err="1"/>
                <a:t>resection</a:t>
              </a:r>
              <a:r>
                <a:rPr lang="it-IT" sz="1600" b="1" dirty="0"/>
                <a:t>, </a:t>
              </a:r>
            </a:p>
            <a:p>
              <a:pPr marL="342900" indent="-342900" algn="just">
                <a:lnSpc>
                  <a:spcPct val="150000"/>
                </a:lnSpc>
              </a:pPr>
              <a:r>
                <a:rPr lang="it-IT" sz="1600" b="1" dirty="0" err="1"/>
                <a:t>but</a:t>
              </a:r>
              <a:r>
                <a:rPr lang="it-IT" sz="1600" b="1" dirty="0"/>
                <a:t> are </a:t>
              </a:r>
              <a:r>
                <a:rPr lang="it-IT" sz="1600" b="1" dirty="0" err="1"/>
                <a:t>poorly</a:t>
              </a:r>
              <a:r>
                <a:rPr lang="it-IT" sz="1600" b="1" dirty="0"/>
                <a:t> </a:t>
              </a:r>
              <a:r>
                <a:rPr lang="it-IT" sz="1600" b="1" dirty="0" err="1"/>
                <a:t>tolerated</a:t>
              </a:r>
              <a:endParaRPr lang="it-IT" sz="1600" b="1" dirty="0"/>
            </a:p>
          </p:txBody>
        </p:sp>
        <p:pic>
          <p:nvPicPr>
            <p:cNvPr id="18" name="Picture 2" descr="C:\Program Files\Microsoft Office\MEDIA\OFFICE12\Bullets\BD14530_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5196636"/>
              <a:ext cx="114300" cy="114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0"/>
          <p:cNvGrpSpPr/>
          <p:nvPr/>
        </p:nvGrpSpPr>
        <p:grpSpPr>
          <a:xfrm>
            <a:off x="251520" y="1700810"/>
            <a:ext cx="8630128" cy="1728196"/>
            <a:chOff x="369856" y="4077070"/>
            <a:chExt cx="8630128" cy="109995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712513" y="4077070"/>
              <a:ext cx="2011641" cy="23507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Intestinal</a:t>
              </a:r>
              <a:r>
                <a:rPr lang="it-IT" b="1" dirty="0"/>
                <a:t> </a:t>
              </a:r>
              <a:r>
                <a:rPr lang="it-IT" b="1" dirty="0" err="1"/>
                <a:t>resection</a:t>
              </a:r>
              <a:endParaRPr lang="it-IT" b="1" dirty="0"/>
            </a:p>
          </p:txBody>
        </p:sp>
        <p:grpSp>
          <p:nvGrpSpPr>
            <p:cNvPr id="3" name="Gruppo 18"/>
            <p:cNvGrpSpPr/>
            <p:nvPr/>
          </p:nvGrpSpPr>
          <p:grpSpPr>
            <a:xfrm>
              <a:off x="2771800" y="4151000"/>
              <a:ext cx="6228184" cy="338554"/>
              <a:chOff x="2915816" y="622608"/>
              <a:chExt cx="6228184" cy="338554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5250434" y="622608"/>
                <a:ext cx="3893566" cy="33855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factors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for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r>
                  <a:rPr lang="it-IT" sz="1600" b="1" dirty="0"/>
                  <a:t> (low vs high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)</a:t>
                </a:r>
              </a:p>
            </p:txBody>
          </p:sp>
          <p:cxnSp>
            <p:nvCxnSpPr>
              <p:cNvPr id="14" name="Connettore 1 13"/>
              <p:cNvCxnSpPr/>
              <p:nvPr/>
            </p:nvCxnSpPr>
            <p:spPr>
              <a:xfrm>
                <a:off x="2915816" y="758798"/>
                <a:ext cx="2376264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o 19"/>
            <p:cNvGrpSpPr/>
            <p:nvPr/>
          </p:nvGrpSpPr>
          <p:grpSpPr>
            <a:xfrm>
              <a:off x="369856" y="4653135"/>
              <a:ext cx="8630128" cy="523891"/>
              <a:chOff x="513872" y="1124743"/>
              <a:chExt cx="8630128" cy="523891"/>
            </a:xfrm>
          </p:grpSpPr>
          <p:sp>
            <p:nvSpPr>
              <p:cNvPr id="16" name="CasellaDiTesto 15"/>
              <p:cNvSpPr txBox="1"/>
              <p:nvPr/>
            </p:nvSpPr>
            <p:spPr>
              <a:xfrm>
                <a:off x="5266400" y="1310080"/>
                <a:ext cx="3877600" cy="33855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/>
                  <a:t>Stratifying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according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to</a:t>
                </a:r>
                <a:r>
                  <a:rPr lang="it-IT" sz="1600" b="1" dirty="0"/>
                  <a:t> Rutgeerts score</a:t>
                </a:r>
              </a:p>
            </p:txBody>
          </p:sp>
          <p:cxnSp>
            <p:nvCxnSpPr>
              <p:cNvPr id="17" name="Connettore 1 16"/>
              <p:cNvCxnSpPr/>
              <p:nvPr/>
            </p:nvCxnSpPr>
            <p:spPr>
              <a:xfrm>
                <a:off x="2915816" y="1432520"/>
                <a:ext cx="2376264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sellaDiTesto 17"/>
              <p:cNvSpPr txBox="1"/>
              <p:nvPr/>
            </p:nvSpPr>
            <p:spPr>
              <a:xfrm>
                <a:off x="513872" y="1124743"/>
                <a:ext cx="2354298" cy="391785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 err="1"/>
                  <a:t>Endoscopic</a:t>
                </a:r>
                <a:r>
                  <a:rPr lang="it-IT" b="1" dirty="0"/>
                  <a:t> </a:t>
                </a:r>
                <a:r>
                  <a:rPr lang="it-IT" b="1" dirty="0" err="1"/>
                  <a:t>evaluation</a:t>
                </a:r>
                <a:endParaRPr lang="it-IT" b="1" dirty="0"/>
              </a:p>
              <a:p>
                <a:pPr algn="ctr"/>
                <a:r>
                  <a:rPr lang="it-IT" sz="1600" dirty="0"/>
                  <a:t>6-12 </a:t>
                </a:r>
                <a:r>
                  <a:rPr lang="it-IT" sz="1600" dirty="0" err="1"/>
                  <a:t>months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after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surgery</a:t>
                </a:r>
                <a:endParaRPr lang="it-IT" sz="1600" dirty="0"/>
              </a:p>
            </p:txBody>
          </p:sp>
        </p:grpSp>
      </p:grpSp>
      <p:pic>
        <p:nvPicPr>
          <p:cNvPr id="31" name="Immagine 30" descr="tracc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41" t="15686" r="18029" b="78749"/>
          <a:stretch>
            <a:fillRect/>
          </a:stretch>
        </p:blipFill>
        <p:spPr>
          <a:xfrm>
            <a:off x="809109" y="404664"/>
            <a:ext cx="7435299" cy="360040"/>
          </a:xfrm>
          <a:prstGeom prst="rect">
            <a:avLst/>
          </a:prstGeom>
        </p:spPr>
      </p:pic>
      <p:grpSp>
        <p:nvGrpSpPr>
          <p:cNvPr id="10" name="Gruppo 33"/>
          <p:cNvGrpSpPr/>
          <p:nvPr/>
        </p:nvGrpSpPr>
        <p:grpSpPr>
          <a:xfrm>
            <a:off x="1331640" y="3673599"/>
            <a:ext cx="6164748" cy="3240360"/>
            <a:chOff x="1331640" y="3212976"/>
            <a:chExt cx="6164748" cy="3240360"/>
          </a:xfrm>
        </p:grpSpPr>
        <p:grpSp>
          <p:nvGrpSpPr>
            <p:cNvPr id="12" name="Gruppo 8"/>
            <p:cNvGrpSpPr/>
            <p:nvPr/>
          </p:nvGrpSpPr>
          <p:grpSpPr>
            <a:xfrm>
              <a:off x="1331640" y="3212976"/>
              <a:ext cx="6164748" cy="3240360"/>
              <a:chOff x="1547664" y="2636912"/>
              <a:chExt cx="6164748" cy="3240360"/>
            </a:xfrm>
          </p:grpSpPr>
          <p:grpSp>
            <p:nvGrpSpPr>
              <p:cNvPr id="15" name="Gruppo 35"/>
              <p:cNvGrpSpPr/>
              <p:nvPr/>
            </p:nvGrpSpPr>
            <p:grpSpPr>
              <a:xfrm>
                <a:off x="1663740" y="2636912"/>
                <a:ext cx="6048672" cy="2979656"/>
                <a:chOff x="4178864" y="1638442"/>
                <a:chExt cx="4965136" cy="2448271"/>
              </a:xfrm>
            </p:grpSpPr>
            <p:pic>
              <p:nvPicPr>
                <p:cNvPr id="5" name="Immagine 4" descr="traccia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9941" t="15686" r="18029" b="26745"/>
                <a:stretch>
                  <a:fillRect/>
                </a:stretch>
              </p:blipFill>
              <p:spPr>
                <a:xfrm>
                  <a:off x="4178864" y="1638442"/>
                  <a:ext cx="4882694" cy="2448271"/>
                </a:xfrm>
                <a:prstGeom prst="rect">
                  <a:avLst/>
                </a:prstGeom>
              </p:spPr>
            </p:pic>
            <p:pic>
              <p:nvPicPr>
                <p:cNvPr id="6" name="Immagine 5" descr="traccia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2349" t="34311" r="34946" b="60609"/>
                <a:stretch>
                  <a:fillRect/>
                </a:stretch>
              </p:blipFill>
              <p:spPr>
                <a:xfrm>
                  <a:off x="7956376" y="2420888"/>
                  <a:ext cx="1000020" cy="216024"/>
                </a:xfrm>
                <a:prstGeom prst="rect">
                  <a:avLst/>
                </a:prstGeom>
              </p:spPr>
            </p:pic>
            <p:sp>
              <p:nvSpPr>
                <p:cNvPr id="7" name="Rettangolo 6"/>
                <p:cNvSpPr/>
                <p:nvPr/>
              </p:nvSpPr>
              <p:spPr>
                <a:xfrm>
                  <a:off x="8964488" y="2276872"/>
                  <a:ext cx="179512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8" name="Immagine 7" descr="traccia.jpg"/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8425" t="35360" r="18768" b="61253"/>
                <a:stretch>
                  <a:fillRect/>
                </a:stretch>
              </p:blipFill>
              <p:spPr>
                <a:xfrm>
                  <a:off x="6707640" y="2480596"/>
                  <a:ext cx="1008112" cy="144016"/>
                </a:xfrm>
                <a:prstGeom prst="rect">
                  <a:avLst/>
                </a:prstGeom>
              </p:spPr>
            </p:pic>
          </p:grpSp>
          <p:sp>
            <p:nvSpPr>
              <p:cNvPr id="4" name="Rettangolo 3"/>
              <p:cNvSpPr/>
              <p:nvPr/>
            </p:nvSpPr>
            <p:spPr>
              <a:xfrm>
                <a:off x="1547664" y="3933056"/>
                <a:ext cx="5904656" cy="19442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err="1"/>
                  <a:t>Risk</a:t>
                </a:r>
                <a:r>
                  <a:rPr lang="it-IT" dirty="0"/>
                  <a:t> f</a:t>
                </a:r>
              </a:p>
            </p:txBody>
          </p:sp>
        </p:grpSp>
        <p:sp>
          <p:nvSpPr>
            <p:cNvPr id="33" name="Rettangolo 32"/>
            <p:cNvSpPr/>
            <p:nvPr/>
          </p:nvSpPr>
          <p:spPr>
            <a:xfrm>
              <a:off x="2699792" y="3212976"/>
              <a:ext cx="360040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25"/>
          <p:cNvGrpSpPr/>
          <p:nvPr/>
        </p:nvGrpSpPr>
        <p:grpSpPr>
          <a:xfrm>
            <a:off x="4498717" y="859954"/>
            <a:ext cx="33051" cy="3456384"/>
            <a:chOff x="4527292" y="764704"/>
            <a:chExt cx="33051" cy="3456384"/>
          </a:xfrm>
        </p:grpSpPr>
        <p:cxnSp>
          <p:nvCxnSpPr>
            <p:cNvPr id="40" name="Connettore 1 39"/>
            <p:cNvCxnSpPr/>
            <p:nvPr/>
          </p:nvCxnSpPr>
          <p:spPr>
            <a:xfrm flipH="1" flipV="1">
              <a:off x="4527292" y="1340768"/>
              <a:ext cx="33051" cy="28803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 flipV="1">
              <a:off x="4528567" y="764704"/>
              <a:ext cx="0" cy="7200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179512" y="1628800"/>
            <a:ext cx="8712968" cy="1728192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19" descr="divieto_fumare"/>
          <p:cNvPicPr>
            <a:picLocks noChangeAspect="1" noChangeArrowheads="1"/>
          </p:cNvPicPr>
          <p:nvPr/>
        </p:nvPicPr>
        <p:blipFill>
          <a:blip r:embed="rId3" cstate="print"/>
          <a:srcRect b="-10500"/>
          <a:stretch>
            <a:fillRect/>
          </a:stretch>
        </p:blipFill>
        <p:spPr bwMode="auto">
          <a:xfrm>
            <a:off x="4120902" y="2186226"/>
            <a:ext cx="751768" cy="7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sellaDiTesto 26"/>
          <p:cNvSpPr txBox="1"/>
          <p:nvPr/>
        </p:nvSpPr>
        <p:spPr>
          <a:xfrm>
            <a:off x="3176510" y="5229200"/>
            <a:ext cx="2896690" cy="1200329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9900"/>
                </a:solidFill>
              </a:rPr>
              <a:t>ENDPOINTS: 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FF99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ENDOSCOPIC</a:t>
            </a:r>
            <a:r>
              <a:rPr lang="it-IT" b="1" dirty="0">
                <a:solidFill>
                  <a:srgbClr val="FF9900"/>
                </a:solidFill>
              </a:rPr>
              <a:t> RECURRENCE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FF99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CLINICAL</a:t>
            </a:r>
            <a:r>
              <a:rPr lang="it-IT" b="1" dirty="0">
                <a:solidFill>
                  <a:srgbClr val="FF9900"/>
                </a:solidFill>
              </a:rPr>
              <a:t> RECURRENCE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solidFill>
                  <a:srgbClr val="FF99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SURGICAL</a:t>
            </a:r>
            <a:r>
              <a:rPr lang="it-IT" b="1" dirty="0">
                <a:solidFill>
                  <a:srgbClr val="FF9900"/>
                </a:solidFill>
              </a:rPr>
              <a:t> RECURRENCE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possible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stratify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the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patients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’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risk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?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3" name="Text Box 2052"/>
          <p:cNvSpPr txBox="1">
            <a:spLocks noChangeArrowheads="1"/>
          </p:cNvSpPr>
          <p:nvPr/>
        </p:nvSpPr>
        <p:spPr bwMode="auto">
          <a:xfrm>
            <a:off x="5364088" y="1944995"/>
            <a:ext cx="3600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Retrospective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studies</a:t>
            </a:r>
            <a:endParaRPr lang="it-IT" sz="1600" b="1" dirty="0">
              <a:solidFill>
                <a:srgbClr val="000066"/>
              </a:solidFill>
              <a:cs typeface="Aharoni" pitchFamily="2" charset="-79"/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Different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study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designs</a:t>
            </a:r>
            <a:endParaRPr lang="it-IT" sz="1600" b="1" dirty="0">
              <a:solidFill>
                <a:srgbClr val="000066"/>
              </a:solidFill>
              <a:cs typeface="Aharoni" pitchFamily="2" charset="-79"/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Different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definition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of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recurrence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               (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endoscopic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/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clinical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/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surgical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)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 </a:t>
            </a:r>
            <a:r>
              <a:rPr lang="it-IT" sz="1600" b="1" dirty="0" err="1">
                <a:solidFill>
                  <a:srgbClr val="000066"/>
                </a:solidFill>
                <a:cs typeface="Aharoni" pitchFamily="2" charset="-79"/>
              </a:rPr>
              <a:t>Different</a:t>
            </a:r>
            <a:r>
              <a:rPr lang="it-IT" sz="1600" b="1" dirty="0">
                <a:solidFill>
                  <a:srgbClr val="000066"/>
                </a:solidFill>
                <a:cs typeface="Aharoni" pitchFamily="2" charset="-79"/>
              </a:rPr>
              <a:t> follow-up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51520" y="908720"/>
            <a:ext cx="5112568" cy="3744416"/>
            <a:chOff x="0" y="1844824"/>
            <a:chExt cx="4788024" cy="3456384"/>
          </a:xfrm>
        </p:grpSpPr>
        <p:grpSp>
          <p:nvGrpSpPr>
            <p:cNvPr id="8" name="Gruppo 7"/>
            <p:cNvGrpSpPr/>
            <p:nvPr/>
          </p:nvGrpSpPr>
          <p:grpSpPr>
            <a:xfrm>
              <a:off x="0" y="1844824"/>
              <a:ext cx="4788024" cy="3456384"/>
              <a:chOff x="0" y="678517"/>
              <a:chExt cx="5975648" cy="4481736"/>
            </a:xfrm>
          </p:grpSpPr>
          <p:pic>
            <p:nvPicPr>
              <p:cNvPr id="6" name="Immagine 5" descr="SIGR asa e aza in POR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678517"/>
                <a:ext cx="5975648" cy="4481736"/>
              </a:xfrm>
              <a:prstGeom prst="rect">
                <a:avLst/>
              </a:prstGeom>
            </p:spPr>
          </p:pic>
          <p:sp>
            <p:nvSpPr>
              <p:cNvPr id="7" name="Rettangolo 6"/>
              <p:cNvSpPr/>
              <p:nvPr/>
            </p:nvSpPr>
            <p:spPr>
              <a:xfrm>
                <a:off x="2699792" y="4729317"/>
                <a:ext cx="1152128" cy="216023"/>
              </a:xfrm>
              <a:prstGeom prst="rect">
                <a:avLst/>
              </a:prstGeom>
              <a:solidFill>
                <a:srgbClr val="FFFF00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Rettangolo 14"/>
            <p:cNvSpPr/>
            <p:nvPr/>
          </p:nvSpPr>
          <p:spPr>
            <a:xfrm>
              <a:off x="107504" y="1988840"/>
              <a:ext cx="4680520" cy="3168352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4139952" y="4509120"/>
            <a:ext cx="4710139" cy="2222168"/>
            <a:chOff x="2771800" y="4221088"/>
            <a:chExt cx="4710139" cy="2222168"/>
          </a:xfrm>
        </p:grpSpPr>
        <p:grpSp>
          <p:nvGrpSpPr>
            <p:cNvPr id="12" name="Gruppo 11"/>
            <p:cNvGrpSpPr/>
            <p:nvPr/>
          </p:nvGrpSpPr>
          <p:grpSpPr>
            <a:xfrm>
              <a:off x="2771800" y="4221088"/>
              <a:ext cx="4710139" cy="2222168"/>
              <a:chOff x="4860032" y="3357788"/>
              <a:chExt cx="3930138" cy="1718112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60032" y="3357788"/>
                <a:ext cx="3905424" cy="1692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84746" y="4902908"/>
                <a:ext cx="1800199" cy="172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BEC715F1-8BD9-4D80-9A87-468C2A0E9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84746" y="3361754"/>
                <a:ext cx="3905424" cy="1692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ttangolo 12"/>
            <p:cNvSpPr/>
            <p:nvPr/>
          </p:nvSpPr>
          <p:spPr>
            <a:xfrm>
              <a:off x="6444208" y="5013176"/>
              <a:ext cx="792088" cy="108012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987824" y="5229200"/>
              <a:ext cx="3456384" cy="9361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788024" y="5949280"/>
              <a:ext cx="237626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645983" y="548680"/>
            <a:ext cx="2011641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err="1"/>
              <a:t>Intestinal</a:t>
            </a:r>
            <a:r>
              <a:rPr lang="it-IT" b="1" dirty="0"/>
              <a:t> </a:t>
            </a:r>
            <a:r>
              <a:rPr lang="it-IT" b="1" dirty="0" err="1"/>
              <a:t>resection</a:t>
            </a:r>
            <a:endParaRPr lang="it-IT" b="1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699792" y="548680"/>
            <a:ext cx="6339440" cy="338554"/>
            <a:chOff x="2815868" y="548680"/>
            <a:chExt cx="6339440" cy="338554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5261742" y="548680"/>
              <a:ext cx="3893566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/>
                <a:t>Risk</a:t>
              </a:r>
              <a:r>
                <a:rPr lang="it-IT" sz="1600" b="1" dirty="0"/>
                <a:t> </a:t>
              </a:r>
              <a:r>
                <a:rPr lang="it-IT" sz="1600" b="1" dirty="0" err="1"/>
                <a:t>factors</a:t>
              </a:r>
              <a:r>
                <a:rPr lang="it-IT" sz="1600" b="1" dirty="0"/>
                <a:t> </a:t>
              </a:r>
              <a:r>
                <a:rPr lang="it-IT" sz="1600" b="1" dirty="0" err="1"/>
                <a:t>for</a:t>
              </a:r>
              <a:r>
                <a:rPr lang="it-IT" sz="1600" b="1" dirty="0"/>
                <a:t> </a:t>
              </a:r>
              <a:r>
                <a:rPr lang="it-IT" sz="1600" b="1" dirty="0" err="1"/>
                <a:t>recurrence</a:t>
              </a:r>
              <a:r>
                <a:rPr lang="it-IT" sz="1600" b="1" dirty="0"/>
                <a:t> (low vs high </a:t>
              </a:r>
              <a:r>
                <a:rPr lang="it-IT" sz="1600" b="1" dirty="0" err="1"/>
                <a:t>risk</a:t>
              </a:r>
              <a:r>
                <a:rPr lang="it-IT" sz="1600" b="1" dirty="0"/>
                <a:t>)</a:t>
              </a:r>
            </a:p>
          </p:txBody>
        </p:sp>
        <p:cxnSp>
          <p:nvCxnSpPr>
            <p:cNvPr id="29" name="Connettore 1 28"/>
            <p:cNvCxnSpPr/>
            <p:nvPr/>
          </p:nvCxnSpPr>
          <p:spPr>
            <a:xfrm>
              <a:off x="2815868" y="758798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99592" y="3717032"/>
          <a:ext cx="7848872" cy="864096"/>
        </p:xfrm>
        <a:graphic>
          <a:graphicData uri="http://schemas.openxmlformats.org/drawingml/2006/table">
            <a:tbl>
              <a:tblPr/>
              <a:tblGrid>
                <a:gridCol w="2722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Immunosuppressants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(mean, SD)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23.6 (28.1)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63.9 (30.1)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25.6 (27.3)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13.1 (21.0)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Logrank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test: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Immunosuppressants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(median, IQR)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12.2 (1.7-35.5)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70.0 (36.5-82.2)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15.2 (3.7-39.6)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4.6 (1.0-15.2)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22" marR="46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46239"/>
              </p:ext>
            </p:extLst>
          </p:nvPr>
        </p:nvGraphicFramePr>
        <p:xfrm>
          <a:off x="3606713" y="3192274"/>
          <a:ext cx="5112567" cy="502920"/>
        </p:xfrm>
        <a:graphic>
          <a:graphicData uri="http://schemas.openxmlformats.org/drawingml/2006/table">
            <a:tbl>
              <a:tblPr/>
              <a:tblGrid>
                <a:gridCol w="102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Total Population N=657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1980-1998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N=198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1999-2009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Calibri"/>
                          <a:ea typeface="Calibri"/>
                          <a:cs typeface="Times New Roman"/>
                        </a:rPr>
                        <a:t>N=218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2010-2020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Calibri"/>
                          <a:ea typeface="Calibri"/>
                          <a:cs typeface="Times New Roman"/>
                        </a:rPr>
                        <a:t>N=241</a:t>
                      </a: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115616" y="134076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Months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</a:t>
            </a:r>
            <a:r>
              <a:rPr lang="it-IT" dirty="0" err="1"/>
              <a:t>surgery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first </a:t>
            </a:r>
            <a:r>
              <a:rPr lang="it-IT" dirty="0" err="1"/>
              <a:t>prescription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10 </a:t>
            </a:r>
            <a:r>
              <a:rPr lang="it-IT" dirty="0" err="1"/>
              <a:t>years</a:t>
            </a:r>
            <a:r>
              <a:rPr lang="it-IT" dirty="0"/>
              <a:t> FU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79512" y="476672"/>
            <a:ext cx="3816424" cy="2232248"/>
            <a:chOff x="0" y="1268760"/>
            <a:chExt cx="3995936" cy="182917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68760"/>
              <a:ext cx="3995936" cy="168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924944"/>
              <a:ext cx="1800199" cy="172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o 23"/>
          <p:cNvGrpSpPr/>
          <p:nvPr/>
        </p:nvGrpSpPr>
        <p:grpSpPr>
          <a:xfrm>
            <a:off x="4788024" y="980728"/>
            <a:ext cx="3528392" cy="1200329"/>
            <a:chOff x="5076056" y="1004535"/>
            <a:chExt cx="3528392" cy="1200329"/>
          </a:xfrm>
        </p:grpSpPr>
        <p:sp>
          <p:nvSpPr>
            <p:cNvPr id="7" name="Rettangolo 6"/>
            <p:cNvSpPr/>
            <p:nvPr/>
          </p:nvSpPr>
          <p:spPr>
            <a:xfrm>
              <a:off x="5076056" y="1004535"/>
              <a:ext cx="35283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66"/>
                  </a:solidFill>
                  <a:latin typeface="Aharoni" pitchFamily="2" charset="-79"/>
                  <a:cs typeface="Aharoni" pitchFamily="2" charset="-79"/>
                </a:rPr>
                <a:t>Endoscopy is the gold standard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66"/>
                  </a:solidFill>
                  <a:latin typeface="Aharoni" pitchFamily="2" charset="-79"/>
                  <a:cs typeface="Aharoni" pitchFamily="2" charset="-79"/>
                </a:rPr>
                <a:t>for the diagnosis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66"/>
                  </a:solidFill>
                  <a:latin typeface="Aharoni" pitchFamily="2" charset="-79"/>
                  <a:cs typeface="Aharoni" pitchFamily="2" charset="-79"/>
                </a:rPr>
                <a:t>of morphological recurrence</a:t>
              </a:r>
              <a:endParaRPr lang="it-IT" sz="1600" b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11" name="Connettore 1 10"/>
            <p:cNvCxnSpPr/>
            <p:nvPr/>
          </p:nvCxnSpPr>
          <p:spPr>
            <a:xfrm>
              <a:off x="6732240" y="1772816"/>
              <a:ext cx="86409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ENDOSCOPY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827584" y="3284984"/>
            <a:ext cx="8066153" cy="3528392"/>
            <a:chOff x="827584" y="3284984"/>
            <a:chExt cx="8066153" cy="3528392"/>
          </a:xfrm>
        </p:grpSpPr>
        <p:pic>
          <p:nvPicPr>
            <p:cNvPr id="3" name="Immagine 2" descr="SIGR asa e aza in PO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68" t="17857" r="4678" b="4251"/>
            <a:stretch>
              <a:fillRect/>
            </a:stretch>
          </p:blipFill>
          <p:spPr>
            <a:xfrm>
              <a:off x="3635896" y="3284984"/>
              <a:ext cx="5257841" cy="3528392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26" name="Gruppo 25"/>
            <p:cNvGrpSpPr/>
            <p:nvPr/>
          </p:nvGrpSpPr>
          <p:grpSpPr>
            <a:xfrm>
              <a:off x="827584" y="5541039"/>
              <a:ext cx="2771800" cy="1200329"/>
              <a:chOff x="827584" y="5397023"/>
              <a:chExt cx="2771800" cy="1200329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827584" y="5397023"/>
                <a:ext cx="27718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000066"/>
                    </a:solidFill>
                    <a:latin typeface="Aharoni" pitchFamily="2" charset="-79"/>
                    <a:cs typeface="Aharoni" pitchFamily="2" charset="-79"/>
                  </a:rPr>
                  <a:t>Endoscopic features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000066"/>
                    </a:solidFill>
                    <a:latin typeface="Aharoni" pitchFamily="2" charset="-79"/>
                    <a:cs typeface="Aharoni" pitchFamily="2" charset="-79"/>
                  </a:rPr>
                  <a:t>are a prognostic factor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000066"/>
                    </a:solidFill>
                    <a:latin typeface="Aharoni" pitchFamily="2" charset="-79"/>
                    <a:cs typeface="Aharoni" pitchFamily="2" charset="-79"/>
                  </a:rPr>
                  <a:t>of clinical relapse</a:t>
                </a:r>
                <a:endParaRPr lang="it-IT" sz="1600" b="1" dirty="0">
                  <a:solidFill>
                    <a:srgbClr val="000066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cxnSp>
            <p:nvCxnSpPr>
              <p:cNvPr id="25" name="Connettore 1 24"/>
              <p:cNvCxnSpPr/>
              <p:nvPr/>
            </p:nvCxnSpPr>
            <p:spPr>
              <a:xfrm>
                <a:off x="1979712" y="6165304"/>
                <a:ext cx="86409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po 28"/>
          <p:cNvGrpSpPr/>
          <p:nvPr/>
        </p:nvGrpSpPr>
        <p:grpSpPr>
          <a:xfrm>
            <a:off x="251520" y="2741439"/>
            <a:ext cx="8630128" cy="615553"/>
            <a:chOff x="179512" y="404664"/>
            <a:chExt cx="8630128" cy="615553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4932040" y="543163"/>
              <a:ext cx="387760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/>
                <a:t>Stratifying</a:t>
              </a:r>
              <a:r>
                <a:rPr lang="it-IT" sz="1600" b="1" dirty="0"/>
                <a:t> </a:t>
              </a:r>
              <a:r>
                <a:rPr lang="it-IT" sz="1600" b="1" dirty="0" err="1"/>
                <a:t>risk</a:t>
              </a:r>
              <a:r>
                <a:rPr lang="it-IT" sz="1600" b="1" dirty="0"/>
                <a:t> </a:t>
              </a:r>
              <a:r>
                <a:rPr lang="it-IT" sz="1600" b="1" dirty="0" err="1"/>
                <a:t>according</a:t>
              </a:r>
              <a:r>
                <a:rPr lang="it-IT" sz="1600" b="1" dirty="0"/>
                <a:t> </a:t>
              </a:r>
              <a:r>
                <a:rPr lang="it-IT" sz="1600" b="1" dirty="0" err="1"/>
                <a:t>to</a:t>
              </a:r>
              <a:r>
                <a:rPr lang="it-IT" sz="1600" b="1" dirty="0"/>
                <a:t> Rutgeerts score</a:t>
              </a:r>
            </a:p>
          </p:txBody>
        </p:sp>
        <p:cxnSp>
          <p:nvCxnSpPr>
            <p:cNvPr id="31" name="Connettore 1 30"/>
            <p:cNvCxnSpPr/>
            <p:nvPr/>
          </p:nvCxnSpPr>
          <p:spPr>
            <a:xfrm>
              <a:off x="2594498" y="712440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179512" y="404664"/>
              <a:ext cx="2354298" cy="615553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Endoscopic</a:t>
              </a:r>
              <a:r>
                <a:rPr lang="it-IT" b="1" dirty="0"/>
                <a:t> </a:t>
              </a:r>
              <a:r>
                <a:rPr lang="it-IT" b="1" dirty="0" err="1"/>
                <a:t>evaluation</a:t>
              </a:r>
              <a:endParaRPr lang="it-IT" b="1" dirty="0"/>
            </a:p>
            <a:p>
              <a:pPr algn="ctr"/>
              <a:r>
                <a:rPr lang="it-IT" sz="1600" dirty="0"/>
                <a:t>6-12 </a:t>
              </a:r>
              <a:r>
                <a:rPr lang="it-IT" sz="1600" dirty="0" err="1"/>
                <a:t>months</a:t>
              </a:r>
              <a:r>
                <a:rPr lang="it-IT" sz="1600" dirty="0"/>
                <a:t> </a:t>
              </a:r>
              <a:r>
                <a:rPr lang="it-IT" sz="1600" dirty="0" err="1"/>
                <a:t>after</a:t>
              </a:r>
              <a:r>
                <a:rPr lang="it-IT" sz="1600" dirty="0"/>
                <a:t> </a:t>
              </a:r>
              <a:r>
                <a:rPr lang="it-IT" sz="1600" dirty="0" err="1"/>
                <a:t>surgery</a:t>
              </a:r>
              <a:endParaRPr lang="it-IT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216024" y="4653136"/>
            <a:ext cx="7704856" cy="1872208"/>
            <a:chOff x="35496" y="3140968"/>
            <a:chExt cx="8825783" cy="238866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3212976"/>
              <a:ext cx="8681767" cy="2316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35496" y="3140968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4716016" y="3212976"/>
              <a:ext cx="3096344" cy="144016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475DC83-18F2-4A9C-A649-8F8C1B3A48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246" y="404664"/>
            <a:ext cx="8543509" cy="119079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C45895E-6838-4819-B4FA-DFB25CAD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71D478-C26C-469B-A105-709BB8F48F53}"/>
              </a:ext>
            </a:extLst>
          </p:cNvPr>
          <p:cNvSpPr txBox="1"/>
          <p:nvPr/>
        </p:nvSpPr>
        <p:spPr>
          <a:xfrm>
            <a:off x="2822385" y="1628800"/>
            <a:ext cx="376583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/>
              <a:t>Assuming</a:t>
            </a:r>
            <a:endParaRPr lang="it-IT" dirty="0"/>
          </a:p>
          <a:p>
            <a:pPr algn="ctr"/>
            <a:endParaRPr lang="it-IT" sz="1100" dirty="0"/>
          </a:p>
          <a:p>
            <a:r>
              <a:rPr lang="it-IT" dirty="0"/>
              <a:t>35% clinical </a:t>
            </a:r>
            <a:r>
              <a:rPr lang="it-IT" dirty="0" err="1"/>
              <a:t>recurrence</a:t>
            </a:r>
            <a:r>
              <a:rPr lang="it-IT" dirty="0"/>
              <a:t> in placebo</a:t>
            </a:r>
          </a:p>
          <a:p>
            <a:r>
              <a:rPr lang="it-IT" dirty="0"/>
              <a:t>10% </a:t>
            </a:r>
            <a:r>
              <a:rPr lang="it-IT" dirty="0" err="1"/>
              <a:t>reduction</a:t>
            </a:r>
            <a:r>
              <a:rPr lang="it-IT" dirty="0"/>
              <a:t> risk with </a:t>
            </a:r>
            <a:r>
              <a:rPr lang="it-IT" dirty="0" err="1"/>
              <a:t>mesalamine</a:t>
            </a:r>
            <a:endParaRPr lang="it-IT" dirty="0"/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it-IT" b="1" dirty="0"/>
              <a:t>656 </a:t>
            </a:r>
            <a:r>
              <a:rPr lang="it-IT" b="1" dirty="0" err="1"/>
              <a:t>pts</a:t>
            </a:r>
            <a:r>
              <a:rPr lang="it-IT" b="1" dirty="0"/>
              <a:t> </a:t>
            </a:r>
            <a:r>
              <a:rPr lang="it-IT" dirty="0" err="1"/>
              <a:t>treated</a:t>
            </a:r>
            <a:r>
              <a:rPr lang="it-IT" dirty="0"/>
              <a:t> with </a:t>
            </a:r>
            <a:r>
              <a:rPr lang="it-IT" dirty="0" err="1"/>
              <a:t>mesalamine</a:t>
            </a:r>
            <a:endParaRPr lang="it-IT" dirty="0"/>
          </a:p>
          <a:p>
            <a:endParaRPr lang="it-IT" dirty="0"/>
          </a:p>
          <a:p>
            <a:r>
              <a:rPr lang="it-IT" dirty="0"/>
              <a:t>35% clinical </a:t>
            </a:r>
            <a:r>
              <a:rPr lang="it-IT" dirty="0" err="1"/>
              <a:t>recurrence</a:t>
            </a:r>
            <a:r>
              <a:rPr lang="it-IT" dirty="0"/>
              <a:t> in placebo</a:t>
            </a:r>
          </a:p>
          <a:p>
            <a:r>
              <a:rPr lang="it-IT" dirty="0"/>
              <a:t>20% </a:t>
            </a:r>
            <a:r>
              <a:rPr lang="it-IT" dirty="0" err="1"/>
              <a:t>reduction</a:t>
            </a:r>
            <a:r>
              <a:rPr lang="it-IT" dirty="0"/>
              <a:t> risk with AZA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it-IT" b="1" dirty="0"/>
              <a:t>154 </a:t>
            </a:r>
            <a:r>
              <a:rPr lang="it-IT" b="1" dirty="0" err="1"/>
              <a:t>pts</a:t>
            </a:r>
            <a:r>
              <a:rPr lang="it-IT" b="1" dirty="0"/>
              <a:t> </a:t>
            </a:r>
            <a:r>
              <a:rPr lang="it-IT" dirty="0" err="1"/>
              <a:t>treated</a:t>
            </a:r>
            <a:r>
              <a:rPr lang="it-IT" dirty="0"/>
              <a:t> with AZA</a:t>
            </a:r>
          </a:p>
          <a:p>
            <a:endParaRPr lang="it-IT" dirty="0"/>
          </a:p>
          <a:p>
            <a:r>
              <a:rPr lang="it-IT" dirty="0"/>
              <a:t>35% clinical </a:t>
            </a:r>
            <a:r>
              <a:rPr lang="it-IT" dirty="0" err="1"/>
              <a:t>recurrence</a:t>
            </a:r>
            <a:r>
              <a:rPr lang="it-IT" dirty="0"/>
              <a:t> in placebo</a:t>
            </a:r>
          </a:p>
          <a:p>
            <a:r>
              <a:rPr lang="it-IT" dirty="0"/>
              <a:t>15% </a:t>
            </a:r>
            <a:r>
              <a:rPr lang="it-IT" dirty="0" err="1"/>
              <a:t>reduction</a:t>
            </a:r>
            <a:r>
              <a:rPr lang="it-IT" dirty="0"/>
              <a:t> risk with AZA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it-IT" b="1" dirty="0"/>
              <a:t>240 </a:t>
            </a:r>
            <a:r>
              <a:rPr lang="it-IT" b="1" dirty="0" err="1"/>
              <a:t>pts</a:t>
            </a:r>
            <a:r>
              <a:rPr lang="it-IT" b="1" dirty="0"/>
              <a:t> </a:t>
            </a:r>
            <a:r>
              <a:rPr lang="it-IT" dirty="0" err="1"/>
              <a:t>treated</a:t>
            </a:r>
            <a:r>
              <a:rPr lang="it-IT" dirty="0"/>
              <a:t> with AZA</a:t>
            </a:r>
          </a:p>
          <a:p>
            <a:endParaRPr lang="it-IT" dirty="0"/>
          </a:p>
          <a:p>
            <a:r>
              <a:rPr lang="it-IT" dirty="0"/>
              <a:t>25% clinical </a:t>
            </a:r>
            <a:r>
              <a:rPr lang="it-IT" dirty="0" err="1"/>
              <a:t>recurrence</a:t>
            </a:r>
            <a:r>
              <a:rPr lang="it-IT" dirty="0"/>
              <a:t> in </a:t>
            </a:r>
            <a:r>
              <a:rPr lang="it-IT" dirty="0" err="1"/>
              <a:t>mesalamine</a:t>
            </a:r>
            <a:endParaRPr lang="it-IT" dirty="0"/>
          </a:p>
          <a:p>
            <a:r>
              <a:rPr lang="it-IT" dirty="0"/>
              <a:t>10% </a:t>
            </a:r>
            <a:r>
              <a:rPr lang="it-IT" dirty="0" err="1"/>
              <a:t>reduction</a:t>
            </a:r>
            <a:r>
              <a:rPr lang="it-IT" dirty="0"/>
              <a:t> risk with AZA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it-IT" b="1" dirty="0"/>
              <a:t>500 </a:t>
            </a:r>
            <a:r>
              <a:rPr lang="it-IT" b="1" dirty="0" err="1"/>
              <a:t>pts</a:t>
            </a:r>
            <a:r>
              <a:rPr lang="it-IT" b="1" dirty="0"/>
              <a:t> </a:t>
            </a:r>
            <a:r>
              <a:rPr lang="it-IT" dirty="0" err="1"/>
              <a:t>treated</a:t>
            </a:r>
            <a:r>
              <a:rPr lang="it-IT" dirty="0"/>
              <a:t> with AZA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6144F8-7CF5-436A-94EA-701E153849E4}"/>
              </a:ext>
            </a:extLst>
          </p:cNvPr>
          <p:cNvSpPr txBox="1"/>
          <p:nvPr/>
        </p:nvSpPr>
        <p:spPr>
          <a:xfrm>
            <a:off x="895727" y="3241111"/>
            <a:ext cx="15295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0066"/>
                </a:solidFill>
              </a:rPr>
              <a:t>ADEGUATELY</a:t>
            </a:r>
          </a:p>
          <a:p>
            <a:pPr algn="ctr"/>
            <a:r>
              <a:rPr lang="it-IT" b="1" dirty="0">
                <a:solidFill>
                  <a:srgbClr val="000066"/>
                </a:solidFill>
              </a:rPr>
              <a:t>POWERED</a:t>
            </a:r>
          </a:p>
          <a:p>
            <a:pPr algn="ctr"/>
            <a:r>
              <a:rPr lang="it-IT" b="1" dirty="0">
                <a:solidFill>
                  <a:srgbClr val="000066"/>
                </a:solidFill>
              </a:rPr>
              <a:t>TRIAL</a:t>
            </a:r>
          </a:p>
          <a:p>
            <a:pPr algn="ctr"/>
            <a:r>
              <a:rPr lang="it-IT" b="1" dirty="0">
                <a:solidFill>
                  <a:srgbClr val="000066"/>
                </a:solidFill>
              </a:rPr>
              <a:t>TO SHOW</a:t>
            </a:r>
          </a:p>
          <a:p>
            <a:pPr algn="ctr"/>
            <a:r>
              <a:rPr lang="it-IT" b="1" dirty="0">
                <a:solidFill>
                  <a:srgbClr val="000066"/>
                </a:solidFill>
              </a:rPr>
              <a:t>STATISTICAL</a:t>
            </a:r>
          </a:p>
          <a:p>
            <a:pPr algn="ctr"/>
            <a:r>
              <a:rPr lang="it-IT" b="1" dirty="0">
                <a:solidFill>
                  <a:srgbClr val="000066"/>
                </a:solidFill>
              </a:rPr>
              <a:t>SIGNIFICANCE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F34B585A-0D74-47BD-93C1-B2D8BC2CFF7B}"/>
              </a:ext>
            </a:extLst>
          </p:cNvPr>
          <p:cNvSpPr/>
          <p:nvPr/>
        </p:nvSpPr>
        <p:spPr>
          <a:xfrm>
            <a:off x="2548489" y="1849378"/>
            <a:ext cx="504056" cy="4580736"/>
          </a:xfrm>
          <a:prstGeom prst="leftBrace">
            <a:avLst>
              <a:gd name="adj1" fmla="val 8333"/>
              <a:gd name="adj2" fmla="val 4885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DC97963-A7FD-49A4-ABBB-3EF4D36353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34545"/>
            <a:ext cx="2373281" cy="148974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9D3722-3027-41FE-8140-1FC4575D4E39}"/>
              </a:ext>
            </a:extLst>
          </p:cNvPr>
          <p:cNvSpPr txBox="1"/>
          <p:nvPr/>
        </p:nvSpPr>
        <p:spPr>
          <a:xfrm>
            <a:off x="6804248" y="1214383"/>
            <a:ext cx="1620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Gastroenterology</a:t>
            </a:r>
            <a:r>
              <a:rPr lang="it-IT" sz="1200" dirty="0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335937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DCB197-0FCE-4953-9935-4DB398FAB5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16632"/>
            <a:ext cx="7713131" cy="66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FIRST THERAPY </a:t>
            </a:r>
            <a:r>
              <a:rPr lang="it-IT" sz="2000" b="1" i="1" dirty="0">
                <a:solidFill>
                  <a:srgbClr val="000066"/>
                </a:solidFill>
                <a:cs typeface="Aharoni" pitchFamily="2" charset="-79"/>
              </a:rPr>
              <a:t>: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stop smoking </a:t>
            </a:r>
            <a:r>
              <a:rPr lang="it-IT" sz="2000" b="1" i="1" dirty="0">
                <a:solidFill>
                  <a:srgbClr val="000066"/>
                </a:solidFill>
                <a:latin typeface="+mj-lt"/>
                <a:cs typeface="Aharoni" pitchFamily="2" charset="-79"/>
              </a:rPr>
              <a:t>!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Aharoni" pitchFamily="2" charset="-79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273319" y="2636913"/>
            <a:ext cx="2025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990033"/>
                </a:solidFill>
                <a:latin typeface="Arial" charset="0"/>
              </a:rPr>
              <a:t>CLINICAL RECURRENCE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r="59178" b="92293"/>
          <a:stretch>
            <a:fillRect/>
          </a:stretch>
        </p:blipFill>
        <p:spPr bwMode="auto">
          <a:xfrm>
            <a:off x="2695959" y="2061735"/>
            <a:ext cx="1602885" cy="14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t="73676" r="46577" b="7335"/>
          <a:stretch>
            <a:fillRect/>
          </a:stretch>
        </p:blipFill>
        <p:spPr bwMode="auto">
          <a:xfrm>
            <a:off x="86884" y="2061735"/>
            <a:ext cx="2097624" cy="36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t="42108" r="3734" b="35515"/>
          <a:stretch>
            <a:fillRect/>
          </a:stretch>
        </p:blipFill>
        <p:spPr bwMode="auto">
          <a:xfrm>
            <a:off x="79556" y="1530295"/>
            <a:ext cx="4266982" cy="48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" y="1701697"/>
            <a:ext cx="3779912" cy="7911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1381" y="2996953"/>
            <a:ext cx="4478612" cy="2880319"/>
            <a:chOff x="158" y="1282"/>
            <a:chExt cx="5398" cy="3038"/>
          </a:xfrm>
        </p:grpSpPr>
        <p:grpSp>
          <p:nvGrpSpPr>
            <p:cNvPr id="11" name="Group 2"/>
            <p:cNvGrpSpPr>
              <a:grpSpLocks/>
            </p:cNvGrpSpPr>
            <p:nvPr/>
          </p:nvGrpSpPr>
          <p:grpSpPr bwMode="auto">
            <a:xfrm>
              <a:off x="158" y="1282"/>
              <a:ext cx="5398" cy="3038"/>
              <a:chOff x="158" y="1298"/>
              <a:chExt cx="5398" cy="3038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0674" r="7059"/>
              <a:stretch>
                <a:fillRect/>
              </a:stretch>
            </p:blipFill>
            <p:spPr bwMode="auto">
              <a:xfrm>
                <a:off x="158" y="1298"/>
                <a:ext cx="5398" cy="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222" y="1661"/>
                <a:ext cx="99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176" y="2822"/>
                <a:ext cx="99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21" y="3530"/>
                <a:ext cx="998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424" y="2462"/>
              <a:ext cx="196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600" b="1" dirty="0">
                  <a:solidFill>
                    <a:srgbClr val="990033"/>
                  </a:solidFill>
                  <a:latin typeface="Arial" charset="0"/>
                </a:rPr>
                <a:t>58.3%vs39%; OR 2.07; 95%CI 1.25-3.44 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424" y="3137"/>
              <a:ext cx="201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600" b="1" dirty="0">
                  <a:solidFill>
                    <a:srgbClr val="990033"/>
                  </a:solidFill>
                  <a:latin typeface="Arial" charset="0"/>
                </a:rPr>
                <a:t>65.7%vs42.4%; OR 2.01; 95%CI 1.06-3.80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424" y="3863"/>
              <a:ext cx="2014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600" b="1" dirty="0">
                  <a:solidFill>
                    <a:srgbClr val="990033"/>
                  </a:solidFill>
                  <a:latin typeface="Arial" charset="0"/>
                </a:rPr>
                <a:t>42.4%vs34.9%; OR 1.54; 95%CI 0.78-3.02</a:t>
              </a:r>
            </a:p>
          </p:txBody>
        </p:sp>
      </p:grpSp>
      <p:pic>
        <p:nvPicPr>
          <p:cNvPr id="19" name="Picture 19" descr="divieto_fum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416" y="476672"/>
            <a:ext cx="751768" cy="68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305" y="3259340"/>
            <a:ext cx="4396191" cy="26179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83240" y="2636913"/>
            <a:ext cx="2110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990033"/>
                </a:solidFill>
                <a:latin typeface="Arial" charset="0"/>
              </a:rPr>
              <a:t>SURGICAL RECURRENCE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 r="5788"/>
          <a:stretch>
            <a:fillRect/>
          </a:stretch>
        </p:blipFill>
        <p:spPr bwMode="auto">
          <a:xfrm>
            <a:off x="4499992" y="1530295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082956"/>
            <a:ext cx="2232248" cy="1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ttore 1 23"/>
          <p:cNvCxnSpPr/>
          <p:nvPr/>
        </p:nvCxnSpPr>
        <p:spPr>
          <a:xfrm>
            <a:off x="4548250" y="1556792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IGR asa e aza in POR.jpg"/>
          <p:cNvPicPr>
            <a:picLocks noChangeAspect="1"/>
          </p:cNvPicPr>
          <p:nvPr/>
        </p:nvPicPr>
        <p:blipFill>
          <a:blip r:embed="rId2" cstate="print"/>
          <a:srcRect l="18900" t="54599" r="22039" b="5501"/>
          <a:stretch>
            <a:fillRect/>
          </a:stretch>
        </p:blipFill>
        <p:spPr>
          <a:xfrm>
            <a:off x="3717552" y="3501008"/>
            <a:ext cx="5092196" cy="2796069"/>
          </a:xfrm>
          <a:prstGeom prst="rect">
            <a:avLst/>
          </a:prstGeom>
        </p:spPr>
      </p:pic>
      <p:pic>
        <p:nvPicPr>
          <p:cNvPr id="5" name="Immagine 4" descr="SIGR asa e aza in POR.jpg"/>
          <p:cNvPicPr>
            <a:picLocks noChangeAspect="1"/>
          </p:cNvPicPr>
          <p:nvPr/>
        </p:nvPicPr>
        <p:blipFill>
          <a:blip r:embed="rId2" cstate="print"/>
          <a:srcRect l="19687" t="11151" r="22826" b="47900"/>
          <a:stretch>
            <a:fillRect/>
          </a:stretch>
        </p:blipFill>
        <p:spPr>
          <a:xfrm>
            <a:off x="3635896" y="476672"/>
            <a:ext cx="5184576" cy="30017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1268760"/>
            <a:ext cx="3240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Cumulative </a:t>
            </a:r>
            <a:r>
              <a:rPr lang="it-IT" sz="2400" b="1" dirty="0" err="1">
                <a:solidFill>
                  <a:srgbClr val="C00000"/>
                </a:solidFill>
              </a:rPr>
              <a:t>probability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of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surgical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recurrence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sz="16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it-IT" sz="1600" b="1" dirty="0">
              <a:solidFill>
                <a:srgbClr val="00006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000066"/>
                </a:solidFill>
              </a:rPr>
              <a:t>No </a:t>
            </a:r>
            <a:r>
              <a:rPr lang="it-IT" sz="1600" b="1" dirty="0" err="1">
                <a:solidFill>
                  <a:srgbClr val="000066"/>
                </a:solidFill>
              </a:rPr>
              <a:t>difference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of</a:t>
            </a:r>
            <a:r>
              <a:rPr lang="it-IT" sz="1600" b="1" dirty="0">
                <a:solidFill>
                  <a:srgbClr val="000066"/>
                </a:solidFill>
              </a:rPr>
              <a:t> cumulative </a:t>
            </a:r>
            <a:r>
              <a:rPr lang="it-IT" sz="1600" b="1" dirty="0" err="1">
                <a:solidFill>
                  <a:srgbClr val="000066"/>
                </a:solidFill>
              </a:rPr>
              <a:t>probability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of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surgical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recurrence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were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observed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between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rgbClr val="000066"/>
                </a:solidFill>
              </a:rPr>
              <a:t>patients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receving</a:t>
            </a:r>
            <a:r>
              <a:rPr lang="it-IT" sz="1600" b="1" dirty="0">
                <a:solidFill>
                  <a:srgbClr val="000066"/>
                </a:solidFill>
              </a:rPr>
              <a:t> or </a:t>
            </a:r>
            <a:r>
              <a:rPr lang="it-IT" sz="1600" b="1" dirty="0" err="1">
                <a:solidFill>
                  <a:srgbClr val="000066"/>
                </a:solidFill>
              </a:rPr>
              <a:t>not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 err="1">
                <a:solidFill>
                  <a:srgbClr val="000066"/>
                </a:solidFill>
              </a:rPr>
              <a:t>early</a:t>
            </a:r>
            <a:r>
              <a:rPr lang="it-IT" sz="1600" b="1" dirty="0">
                <a:solidFill>
                  <a:srgbClr val="000066"/>
                </a:solidFill>
              </a:rPr>
              <a:t> post-operative </a:t>
            </a:r>
            <a:r>
              <a:rPr lang="it-IT" sz="1600" b="1" dirty="0" err="1">
                <a:solidFill>
                  <a:srgbClr val="000066"/>
                </a:solidFill>
              </a:rPr>
              <a:t>immunosuppressant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therapy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000066"/>
                </a:solidFill>
              </a:rPr>
              <a:t>(</a:t>
            </a:r>
            <a:r>
              <a:rPr lang="it-IT" sz="1600" b="1" dirty="0" err="1">
                <a:solidFill>
                  <a:srgbClr val="000066"/>
                </a:solidFill>
              </a:rPr>
              <a:t>within</a:t>
            </a:r>
            <a:r>
              <a:rPr lang="it-IT" sz="1600" b="1" dirty="0">
                <a:solidFill>
                  <a:srgbClr val="000066"/>
                </a:solidFill>
              </a:rPr>
              <a:t> 1 or 3 </a:t>
            </a:r>
            <a:r>
              <a:rPr lang="it-IT" sz="1600" b="1" dirty="0" err="1">
                <a:solidFill>
                  <a:srgbClr val="000066"/>
                </a:solidFill>
              </a:rPr>
              <a:t>yrs</a:t>
            </a:r>
            <a:r>
              <a:rPr lang="it-IT" sz="1600" b="1" dirty="0">
                <a:solidFill>
                  <a:srgbClr val="000066"/>
                </a:solidFill>
              </a:rPr>
              <a:t> </a:t>
            </a:r>
            <a:r>
              <a:rPr lang="it-IT" sz="1600" b="1" dirty="0" err="1">
                <a:solidFill>
                  <a:srgbClr val="000066"/>
                </a:solidFill>
              </a:rPr>
              <a:t>from</a:t>
            </a:r>
            <a:r>
              <a:rPr lang="it-IT" sz="1600" b="1" dirty="0">
                <a:solidFill>
                  <a:srgbClr val="000066"/>
                </a:solidFill>
              </a:rPr>
              <a:t> first </a:t>
            </a:r>
            <a:r>
              <a:rPr lang="it-IT" sz="1600" b="1" dirty="0" err="1">
                <a:solidFill>
                  <a:srgbClr val="000066"/>
                </a:solidFill>
              </a:rPr>
              <a:t>surgery</a:t>
            </a:r>
            <a:r>
              <a:rPr lang="it-IT" sz="1600" b="1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3805" y="6453336"/>
            <a:ext cx="75985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Postoperative treatment with biological and immunosuppressant 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in </a:t>
            </a:r>
            <a:r>
              <a:rPr kumimoji="0" lang="en-US" sz="10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ileo-cecal</a:t>
            </a: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 Crohn’s disease: the long term impact on surgical recurrence</a:t>
            </a:r>
            <a:endParaRPr kumimoji="0" lang="it-IT" sz="100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A. Aratari, </a:t>
            </a:r>
            <a:r>
              <a:rPr kumimoji="0" lang="it-IT" sz="10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ML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. Scribano</a:t>
            </a:r>
            <a:r>
              <a:rPr kumimoji="0" lang="it-IT" sz="1000" i="0" u="none" strike="noStrike" cap="none" normalizeH="0" baseline="300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1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, V. Baccolini</a:t>
            </a:r>
            <a:r>
              <a:rPr kumimoji="0" lang="it-IT" sz="1000" i="0" u="none" strike="noStrike" cap="none" normalizeH="0" baseline="300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2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, D. Pugliese</a:t>
            </a:r>
            <a:r>
              <a:rPr kumimoji="0" lang="it-IT" sz="1000" i="0" u="none" strike="noStrike" cap="none" normalizeH="0" baseline="300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3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, F. De Biasio, S. Verna</a:t>
            </a:r>
            <a:r>
              <a:rPr kumimoji="0" lang="it-IT" sz="1000" i="0" u="none" strike="noStrike" cap="none" normalizeH="0" baseline="3000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1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, S. Festa, A. </a:t>
            </a:r>
            <a:r>
              <a:rPr kumimoji="0" lang="it-IT" sz="10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Armuzzi</a:t>
            </a:r>
            <a:r>
              <a:rPr kumimoji="0" lang="it-IT" sz="10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, C. Papi. </a:t>
            </a:r>
            <a:r>
              <a:rPr kumimoji="0" lang="it-IT" sz="1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Unpublished</a:t>
            </a:r>
            <a:r>
              <a:rPr kumimoji="0" lang="it-IT" sz="1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Garamond" pitchFamily="18" charset="0"/>
                <a:cs typeface="Calibri" pitchFamily="34" charset="0"/>
              </a:rPr>
              <a:t> data</a:t>
            </a:r>
            <a:endParaRPr kumimoji="0" lang="it-IT" sz="10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07504" y="2492896"/>
            <a:ext cx="5040560" cy="2808312"/>
            <a:chOff x="107504" y="2492896"/>
            <a:chExt cx="5040560" cy="28083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75948"/>
            <a:stretch>
              <a:fillRect/>
            </a:stretch>
          </p:blipFill>
          <p:spPr bwMode="auto">
            <a:xfrm>
              <a:off x="166982" y="2492896"/>
              <a:ext cx="1329726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sellaDiTesto 18"/>
            <p:cNvSpPr txBox="1"/>
            <p:nvPr/>
          </p:nvSpPr>
          <p:spPr>
            <a:xfrm>
              <a:off x="107504" y="3140968"/>
              <a:ext cx="5741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latin typeface="Arial" pitchFamily="34" charset="0"/>
                  <a:cs typeface="Arial" pitchFamily="34" charset="0"/>
                </a:rPr>
                <a:t>32 </a:t>
              </a:r>
              <a:r>
                <a:rPr lang="it-IT" sz="1000" b="1" dirty="0" err="1">
                  <a:latin typeface="Arial" pitchFamily="34" charset="0"/>
                  <a:cs typeface="Arial" pitchFamily="34" charset="0"/>
                </a:rPr>
                <a:t>pts</a:t>
              </a:r>
              <a:endParaRPr lang="it-IT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07504" y="4149080"/>
              <a:ext cx="57419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latin typeface="Arial" pitchFamily="34" charset="0"/>
                  <a:cs typeface="Arial" pitchFamily="34" charset="0"/>
                </a:rPr>
                <a:t>31 </a:t>
              </a:r>
              <a:r>
                <a:rPr lang="it-IT" sz="1000" b="1" dirty="0" err="1">
                  <a:latin typeface="Arial" pitchFamily="34" charset="0"/>
                  <a:cs typeface="Arial" pitchFamily="34" charset="0"/>
                </a:rPr>
                <a:t>pts</a:t>
              </a:r>
              <a:endParaRPr lang="it-IT" sz="1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2272"/>
            <a:stretch>
              <a:fillRect/>
            </a:stretch>
          </p:blipFill>
          <p:spPr bwMode="auto">
            <a:xfrm>
              <a:off x="1403648" y="2492896"/>
              <a:ext cx="3744416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o 13"/>
          <p:cNvGrpSpPr/>
          <p:nvPr/>
        </p:nvGrpSpPr>
        <p:grpSpPr>
          <a:xfrm>
            <a:off x="153962" y="692696"/>
            <a:ext cx="5138118" cy="1512168"/>
            <a:chOff x="107504" y="908720"/>
            <a:chExt cx="4958606" cy="1368152"/>
          </a:xfrm>
        </p:grpSpPr>
        <p:grpSp>
          <p:nvGrpSpPr>
            <p:cNvPr id="9" name="Gruppo 8"/>
            <p:cNvGrpSpPr/>
            <p:nvPr/>
          </p:nvGrpSpPr>
          <p:grpSpPr>
            <a:xfrm>
              <a:off x="107504" y="976487"/>
              <a:ext cx="4958606" cy="1300385"/>
              <a:chOff x="179513" y="1"/>
              <a:chExt cx="4958606" cy="1300385"/>
            </a:xfrm>
          </p:grpSpPr>
          <p:pic>
            <p:nvPicPr>
              <p:cNvPr id="430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764704"/>
                <a:ext cx="3744416" cy="535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6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513" y="1"/>
                <a:ext cx="4958606" cy="692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5" name="Picture 7" descr="C:\Users\annalisa.aratari\Downloads\Screenshot 2021-07-24 at 21-57-11 Systematic versus Endoscopy-driven Treatment with Azathioprine to Prevent Postoperative I[...]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090" t="18500"/>
              <a:stretch>
                <a:fillRect/>
              </a:stretch>
            </p:blipFill>
            <p:spPr bwMode="auto">
              <a:xfrm>
                <a:off x="2123729" y="548680"/>
                <a:ext cx="2304256" cy="156726"/>
              </a:xfrm>
              <a:prstGeom prst="rect">
                <a:avLst/>
              </a:prstGeom>
              <a:noFill/>
            </p:spPr>
          </p:pic>
        </p:grpSp>
        <p:sp>
          <p:nvSpPr>
            <p:cNvPr id="11" name="Rettangolo 10"/>
            <p:cNvSpPr/>
            <p:nvPr/>
          </p:nvSpPr>
          <p:spPr>
            <a:xfrm>
              <a:off x="1835696" y="908720"/>
              <a:ext cx="2736304" cy="288032"/>
            </a:xfrm>
            <a:prstGeom prst="rect">
              <a:avLst/>
            </a:prstGeom>
            <a:solidFill>
              <a:srgbClr val="C00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62628" y="5982379"/>
            <a:ext cx="472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Prematurely</a:t>
            </a:r>
            <a:r>
              <a:rPr lang="it-IT" sz="1200" dirty="0"/>
              <a:t> </a:t>
            </a:r>
            <a:r>
              <a:rPr lang="it-IT" sz="1200" dirty="0" err="1"/>
              <a:t>stopped</a:t>
            </a:r>
            <a:r>
              <a:rPr lang="it-IT" sz="1200" dirty="0"/>
              <a:t> due </a:t>
            </a:r>
            <a:r>
              <a:rPr lang="it-IT" sz="1200" dirty="0" err="1"/>
              <a:t>to</a:t>
            </a:r>
            <a:r>
              <a:rPr lang="it-IT" sz="1200" dirty="0"/>
              <a:t> slow </a:t>
            </a:r>
            <a:r>
              <a:rPr lang="it-IT" sz="1200" dirty="0" err="1"/>
              <a:t>recruiment</a:t>
            </a:r>
            <a:r>
              <a:rPr lang="it-IT" sz="1200" dirty="0"/>
              <a:t>  (2005-2011)</a:t>
            </a:r>
          </a:p>
          <a:p>
            <a:r>
              <a:rPr lang="it-IT" sz="1200" dirty="0" err="1"/>
              <a:t>Pts</a:t>
            </a:r>
            <a:r>
              <a:rPr lang="it-IT" sz="1200" dirty="0"/>
              <a:t> </a:t>
            </a:r>
            <a:r>
              <a:rPr lang="it-IT" sz="1200" dirty="0" err="1"/>
              <a:t>with</a:t>
            </a:r>
            <a:r>
              <a:rPr lang="it-IT" sz="1200" dirty="0"/>
              <a:t> at </a:t>
            </a:r>
            <a:r>
              <a:rPr lang="it-IT" sz="1200" dirty="0" err="1"/>
              <a:t>least</a:t>
            </a:r>
            <a:r>
              <a:rPr lang="it-IT" sz="1200" dirty="0"/>
              <a:t> 1 </a:t>
            </a:r>
            <a:r>
              <a:rPr lang="it-IT" sz="1200" dirty="0" err="1"/>
              <a:t>risk</a:t>
            </a:r>
            <a:r>
              <a:rPr lang="it-IT" sz="1200" dirty="0"/>
              <a:t> </a:t>
            </a:r>
            <a:r>
              <a:rPr lang="it-IT" sz="1200" dirty="0" err="1"/>
              <a:t>factors</a:t>
            </a:r>
            <a:r>
              <a:rPr lang="it-IT" sz="1200" dirty="0"/>
              <a:t> </a:t>
            </a:r>
            <a:r>
              <a:rPr lang="it-IT" sz="1200" dirty="0" err="1"/>
              <a:t>for</a:t>
            </a:r>
            <a:r>
              <a:rPr lang="it-IT" sz="1200" dirty="0"/>
              <a:t> </a:t>
            </a:r>
            <a:r>
              <a:rPr lang="it-IT" sz="1200" dirty="0" err="1"/>
              <a:t>recurrence</a:t>
            </a:r>
            <a:r>
              <a:rPr lang="it-IT" sz="1200" dirty="0"/>
              <a:t> </a:t>
            </a:r>
          </a:p>
          <a:p>
            <a:r>
              <a:rPr lang="it-IT" sz="1200" dirty="0"/>
              <a:t>21/63 (33%) </a:t>
            </a:r>
            <a:r>
              <a:rPr lang="it-IT" sz="1200" dirty="0" err="1"/>
              <a:t>pts</a:t>
            </a:r>
            <a:r>
              <a:rPr lang="it-IT" sz="1200" dirty="0"/>
              <a:t>  </a:t>
            </a:r>
            <a:r>
              <a:rPr lang="it-IT" sz="1200" dirty="0" err="1"/>
              <a:t>withdrew</a:t>
            </a:r>
            <a:r>
              <a:rPr lang="it-IT" sz="1200" dirty="0"/>
              <a:t> </a:t>
            </a:r>
            <a:r>
              <a:rPr lang="it-IT" sz="1200" dirty="0" err="1"/>
              <a:t>prematurely</a:t>
            </a:r>
            <a:r>
              <a:rPr lang="it-IT" sz="1200" dirty="0"/>
              <a:t>:  6 </a:t>
            </a:r>
            <a:r>
              <a:rPr lang="it-IT" sz="1200" dirty="0" err="1"/>
              <a:t>pts</a:t>
            </a:r>
            <a:r>
              <a:rPr lang="it-IT" sz="1200" dirty="0"/>
              <a:t> due </a:t>
            </a:r>
            <a:r>
              <a:rPr lang="it-IT" sz="1200" dirty="0" err="1"/>
              <a:t>to</a:t>
            </a:r>
            <a:r>
              <a:rPr lang="it-IT" sz="1200" dirty="0"/>
              <a:t> AZA </a:t>
            </a:r>
            <a:r>
              <a:rPr lang="it-IT" sz="1200" dirty="0" err="1"/>
              <a:t>adverse</a:t>
            </a:r>
            <a:r>
              <a:rPr lang="it-IT" sz="1200" dirty="0"/>
              <a:t> </a:t>
            </a:r>
            <a:r>
              <a:rPr lang="it-IT" sz="1200" dirty="0" err="1"/>
              <a:t>events</a:t>
            </a:r>
            <a:endParaRPr lang="it-IT" sz="1200" dirty="0"/>
          </a:p>
          <a:p>
            <a:r>
              <a:rPr lang="it-IT" sz="1200" dirty="0"/>
              <a:t>No </a:t>
            </a:r>
            <a:r>
              <a:rPr lang="it-IT" sz="1200" dirty="0" err="1"/>
              <a:t>difference</a:t>
            </a:r>
            <a:r>
              <a:rPr lang="it-IT" sz="1200" dirty="0"/>
              <a:t> </a:t>
            </a:r>
            <a:r>
              <a:rPr lang="it-IT" sz="1200" dirty="0" err="1"/>
              <a:t>with</a:t>
            </a:r>
            <a:r>
              <a:rPr lang="it-IT" sz="1200" dirty="0"/>
              <a:t> </a:t>
            </a:r>
            <a:r>
              <a:rPr lang="it-IT" sz="1200" dirty="0" err="1"/>
              <a:t>an</a:t>
            </a:r>
            <a:r>
              <a:rPr lang="it-IT" sz="1200" dirty="0"/>
              <a:t> </a:t>
            </a:r>
            <a:r>
              <a:rPr lang="it-IT" sz="1200" dirty="0" err="1"/>
              <a:t>increasing</a:t>
            </a:r>
            <a:r>
              <a:rPr lang="it-IT" sz="1200" dirty="0"/>
              <a:t> </a:t>
            </a:r>
            <a:r>
              <a:rPr lang="it-IT" sz="1200" dirty="0" err="1"/>
              <a:t>numbers</a:t>
            </a:r>
            <a:r>
              <a:rPr lang="it-IT" sz="1200" dirty="0"/>
              <a:t> </a:t>
            </a:r>
            <a:r>
              <a:rPr lang="it-IT" sz="1200" dirty="0" err="1"/>
              <a:t>of</a:t>
            </a:r>
            <a:r>
              <a:rPr lang="it-IT" sz="1200" dirty="0"/>
              <a:t> </a:t>
            </a:r>
            <a:r>
              <a:rPr lang="it-IT" sz="1200" dirty="0" err="1"/>
              <a:t>risk</a:t>
            </a:r>
            <a:r>
              <a:rPr lang="it-IT" sz="1200" dirty="0"/>
              <a:t> </a:t>
            </a:r>
            <a:r>
              <a:rPr lang="it-IT" sz="1200" dirty="0" err="1"/>
              <a:t>factors</a:t>
            </a:r>
            <a:endParaRPr lang="it-IT" sz="1200" dirty="0"/>
          </a:p>
        </p:txBody>
      </p:sp>
      <p:grpSp>
        <p:nvGrpSpPr>
          <p:cNvPr id="28" name="Gruppo 27"/>
          <p:cNvGrpSpPr/>
          <p:nvPr/>
        </p:nvGrpSpPr>
        <p:grpSpPr>
          <a:xfrm>
            <a:off x="5184576" y="836712"/>
            <a:ext cx="3923928" cy="5816202"/>
            <a:chOff x="5184576" y="836712"/>
            <a:chExt cx="3923928" cy="5816202"/>
          </a:xfrm>
        </p:grpSpPr>
        <p:grpSp>
          <p:nvGrpSpPr>
            <p:cNvPr id="21" name="Gruppo 20"/>
            <p:cNvGrpSpPr/>
            <p:nvPr/>
          </p:nvGrpSpPr>
          <p:grpSpPr>
            <a:xfrm>
              <a:off x="5184576" y="836712"/>
              <a:ext cx="3923928" cy="5816202"/>
              <a:chOff x="5112568" y="836712"/>
              <a:chExt cx="3923928" cy="5816202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3574"/>
              <a:stretch>
                <a:fillRect/>
              </a:stretch>
            </p:blipFill>
            <p:spPr bwMode="auto">
              <a:xfrm>
                <a:off x="5151437" y="836712"/>
                <a:ext cx="3885059" cy="2419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12568" y="3501008"/>
                <a:ext cx="3888433" cy="3151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ttangolo 15"/>
              <p:cNvSpPr/>
              <p:nvPr/>
            </p:nvSpPr>
            <p:spPr>
              <a:xfrm>
                <a:off x="5724128" y="836712"/>
                <a:ext cx="3096344" cy="216024"/>
              </a:xfrm>
              <a:prstGeom prst="rect">
                <a:avLst/>
              </a:prstGeom>
              <a:solidFill>
                <a:srgbClr val="FF99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ttangolo 17"/>
              <p:cNvSpPr/>
              <p:nvPr/>
            </p:nvSpPr>
            <p:spPr>
              <a:xfrm rot="16200000">
                <a:off x="4264918" y="5085184"/>
                <a:ext cx="1872208" cy="144016"/>
              </a:xfrm>
              <a:prstGeom prst="rect">
                <a:avLst/>
              </a:prstGeom>
              <a:solidFill>
                <a:srgbClr val="FF99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5724128" y="3175456"/>
              <a:ext cx="4828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32 </a:t>
              </a:r>
              <a:r>
                <a:rPr lang="it-IT" sz="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pts</a:t>
              </a:r>
              <a:endParaRPr lang="it-IT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444208" y="3175456"/>
              <a:ext cx="48282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31 </a:t>
              </a:r>
              <a:r>
                <a:rPr lang="it-IT" sz="8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pts</a:t>
              </a:r>
              <a:endParaRPr lang="it-IT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910071" y="3175456"/>
              <a:ext cx="45397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25pts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8630151" y="3175456"/>
              <a:ext cx="45397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25pts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888" y="-15509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2"/>
          <p:cNvGrpSpPr/>
          <p:nvPr/>
        </p:nvGrpSpPr>
        <p:grpSpPr>
          <a:xfrm>
            <a:off x="1403648" y="1196752"/>
            <a:ext cx="6264696" cy="5544616"/>
            <a:chOff x="2502024" y="908720"/>
            <a:chExt cx="6624228" cy="5733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2969" b="6994"/>
            <a:stretch>
              <a:fillRect/>
            </a:stretch>
          </p:blipFill>
          <p:spPr bwMode="auto">
            <a:xfrm>
              <a:off x="2502024" y="908720"/>
              <a:ext cx="646246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998" b="56916"/>
            <a:stretch>
              <a:fillRect/>
            </a:stretch>
          </p:blipFill>
          <p:spPr bwMode="auto">
            <a:xfrm>
              <a:off x="2538028" y="2982090"/>
              <a:ext cx="6588224" cy="1887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54401" r="1998" b="3479"/>
            <a:stretch>
              <a:fillRect/>
            </a:stretch>
          </p:blipFill>
          <p:spPr bwMode="auto">
            <a:xfrm>
              <a:off x="2538028" y="4797152"/>
              <a:ext cx="6588224" cy="1844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nettore 1 9"/>
            <p:cNvCxnSpPr/>
            <p:nvPr/>
          </p:nvCxnSpPr>
          <p:spPr>
            <a:xfrm>
              <a:off x="7884368" y="1196752"/>
              <a:ext cx="7200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>
              <a:off x="7956376" y="3284984"/>
              <a:ext cx="7200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7874843" y="5119092"/>
              <a:ext cx="7200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3"/>
          <p:cNvGrpSpPr/>
          <p:nvPr/>
        </p:nvGrpSpPr>
        <p:grpSpPr>
          <a:xfrm>
            <a:off x="1259632" y="404664"/>
            <a:ext cx="7223348" cy="686786"/>
            <a:chOff x="1259632" y="404664"/>
            <a:chExt cx="7223348" cy="686786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404664"/>
              <a:ext cx="6969237" cy="68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793279"/>
              <a:ext cx="3550940" cy="298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5775" y="332656"/>
            <a:ext cx="1038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-30777"/>
            <a:ext cx="7056784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400" b="1" i="1" dirty="0">
                <a:solidFill>
                  <a:srgbClr val="000066"/>
                </a:solidFill>
                <a:cs typeface="Aharoni" pitchFamily="2" charset="-79"/>
              </a:rPr>
              <a:t>  vs 5</a:t>
            </a:r>
            <a:r>
              <a:rPr lang="it-IT" sz="2000" b="1" i="1" dirty="0">
                <a:solidFill>
                  <a:srgbClr val="000066"/>
                </a:solidFill>
                <a:cs typeface="Aharoni" pitchFamily="2" charset="-79"/>
              </a:rPr>
              <a:t>-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ASA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/>
          <p:nvPr/>
        </p:nvGrpSpPr>
        <p:grpSpPr>
          <a:xfrm>
            <a:off x="413717" y="548680"/>
            <a:ext cx="8406755" cy="6048669"/>
            <a:chOff x="728663" y="2081214"/>
            <a:chExt cx="7686675" cy="51878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8663" y="2081214"/>
              <a:ext cx="7686675" cy="2695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575" y="4869162"/>
              <a:ext cx="756285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6021288"/>
              <a:ext cx="7620000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5620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99592" y="-4871"/>
            <a:ext cx="7056784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400" b="1" i="1" dirty="0">
                <a:solidFill>
                  <a:srgbClr val="000066"/>
                </a:solidFill>
                <a:cs typeface="Aharoni" pitchFamily="2" charset="-79"/>
              </a:rPr>
              <a:t>  vs 5</a:t>
            </a:r>
            <a:r>
              <a:rPr lang="it-IT" sz="2000" b="1" i="1" dirty="0">
                <a:solidFill>
                  <a:srgbClr val="000066"/>
                </a:solidFill>
                <a:cs typeface="Aharoni" pitchFamily="2" charset="-79"/>
              </a:rPr>
              <a:t>-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ASA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l="55999" r="26501" b="-799"/>
          <a:stretch>
            <a:fillRect/>
          </a:stretch>
        </p:blipFill>
        <p:spPr bwMode="auto">
          <a:xfrm>
            <a:off x="8100392" y="404664"/>
            <a:ext cx="936104" cy="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1 14"/>
          <p:cNvCxnSpPr/>
          <p:nvPr/>
        </p:nvCxnSpPr>
        <p:spPr>
          <a:xfrm>
            <a:off x="6228184" y="980728"/>
            <a:ext cx="680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084168" y="4005064"/>
            <a:ext cx="680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156176" y="5445224"/>
            <a:ext cx="680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-252536" y="5085184"/>
            <a:ext cx="9577064" cy="1152128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flipH="1">
            <a:off x="685800" y="933779"/>
            <a:ext cx="78581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RCTs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total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928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adults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recruited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gastroenterology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hospitals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received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interventions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duration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36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recruited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except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recruited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between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risk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six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high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risk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unclear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risk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moderate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more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preventing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relapse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placebo. At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36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51% (109/215)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AZA/6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relapsed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64% (124/193)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placebo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0.79;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0.67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0.92; 408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3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0%; moderate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regarding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efficacy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or 6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maintaining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postoperative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remission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compounds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low. At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64% (113/177)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relapsed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59% (101/170)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1.05;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0.89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1.24; 347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8%;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inferior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preventing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postsurgical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relapse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tumour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necrosis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alpha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TNF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low. At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43% (29/67)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relapsed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14% (10/72)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TNF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2.89;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1.50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5.57; 139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3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0%;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compounds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placebo or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treatment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uncertain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quality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from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14% (12/87)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experienced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10% (8/81)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placebo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1.36;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0.57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3.27; 168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0%;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uncertain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After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41% (73/176)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47% (81/171)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0.89;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0.74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1.07; 346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15%;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anti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TNF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uncertain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At 12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24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months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57% (32/56)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51% (31/61)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TNF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(RR 1.13;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0.83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1.53; 117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2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0%;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SAE (RR 3.39,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1.26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9.13, 311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3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9%;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or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withdraw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AE (RR 2.21, 95%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1.28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3.81; 425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5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²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0%;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Commonly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reported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across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studies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leucopenia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arthralgia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abdominal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pain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severe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epigastric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intolerance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elevated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liver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enzymes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nausea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vomiting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pancreatitis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anaemia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nasopharyngitis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flatulence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Authors</a:t>
            </a:r>
            <a:r>
              <a:rPr kumimoji="0" 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' </a:t>
            </a:r>
            <a:r>
              <a:rPr kumimoji="0" lang="it-IT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conclusions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Moderate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suggests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and 6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superior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placebo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maintenance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surgically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induced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remission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clear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difference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clinical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relapses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however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on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and 6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 are more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likely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more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serious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adverse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withdrawals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AE (low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low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certainty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evidence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suggests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purine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analogues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inferior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anti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TNF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agents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however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no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firm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conclusions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drawn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Further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investigating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efficacy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safety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AZA and 6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 in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active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medications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surgically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‐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induced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remission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warranted</a:t>
            </a:r>
            <a:r>
              <a: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8630" y="316309"/>
            <a:ext cx="416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hlinkClick r:id="rId2"/>
              </a:rPr>
              <a:t>Co</a:t>
            </a:r>
            <a:r>
              <a:rPr lang="en-US" u="sng" dirty="0">
                <a:solidFill>
                  <a:srgbClr val="002060"/>
                </a:solidFill>
                <a:hlinkClick r:id="rId2"/>
              </a:rPr>
              <a:t>chrane Database of Systematic Reviews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2980"/>
          <a:stretch>
            <a:fillRect/>
          </a:stretch>
        </p:blipFill>
        <p:spPr bwMode="auto">
          <a:xfrm>
            <a:off x="1224034" y="4414059"/>
            <a:ext cx="3070682" cy="185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26993"/>
          <a:stretch>
            <a:fillRect/>
          </a:stretch>
        </p:blipFill>
        <p:spPr bwMode="auto">
          <a:xfrm>
            <a:off x="4458133" y="0"/>
            <a:ext cx="4145528" cy="67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4315736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676232"/>
            <a:ext cx="3249691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hlinkClick r:id="rId4"/>
              </a:rPr>
              <a:t>Co</a:t>
            </a:r>
            <a:r>
              <a:rPr lang="en-US" sz="1100" u="sng" dirty="0">
                <a:solidFill>
                  <a:srgbClr val="002060"/>
                </a:solidFill>
                <a:hlinkClick r:id="rId4"/>
              </a:rPr>
              <a:t>chrane Database of Systematic Reviews</a:t>
            </a:r>
            <a:r>
              <a:rPr lang="it-IT" sz="1100" dirty="0">
                <a:solidFill>
                  <a:srgbClr val="002060"/>
                </a:solidFill>
              </a:rPr>
              <a:t>  06 August 2019</a:t>
            </a:r>
          </a:p>
        </p:txBody>
      </p:sp>
      <p:sp>
        <p:nvSpPr>
          <p:cNvPr id="7" name="Rettangolo 6"/>
          <p:cNvSpPr/>
          <p:nvPr/>
        </p:nvSpPr>
        <p:spPr>
          <a:xfrm>
            <a:off x="5822004" y="0"/>
            <a:ext cx="218873" cy="272374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5822004" y="214011"/>
            <a:ext cx="218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4450404" y="1789889"/>
            <a:ext cx="445040" cy="418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469859" y="2516221"/>
            <a:ext cx="445040" cy="418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474723" y="3583021"/>
            <a:ext cx="445040" cy="418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367" y="-9728"/>
            <a:ext cx="3990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4516066" y="1536971"/>
            <a:ext cx="445040" cy="350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4484451" y="2282758"/>
            <a:ext cx="396403" cy="402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474720" y="3680311"/>
            <a:ext cx="376951" cy="37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56343" y="0"/>
            <a:ext cx="547181" cy="272374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5756343" y="214011"/>
            <a:ext cx="5471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762751" cy="48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264" y="3226"/>
            <a:ext cx="3831329" cy="68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595838" y="0"/>
            <a:ext cx="364787" cy="272374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5595838" y="214011"/>
            <a:ext cx="3647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537954" y="1536971"/>
            <a:ext cx="445040" cy="350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499043" y="2253574"/>
            <a:ext cx="432881" cy="32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496607" y="4225060"/>
            <a:ext cx="376951" cy="376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620961"/>
            <a:ext cx="6769100" cy="935037"/>
            <a:chOff x="521" y="119"/>
            <a:chExt cx="4582" cy="6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21" y="119"/>
              <a:ext cx="4582" cy="680"/>
              <a:chOff x="158" y="0"/>
              <a:chExt cx="5489" cy="691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678" t="83286" r="14983" b="1303"/>
              <a:stretch>
                <a:fillRect/>
              </a:stretch>
            </p:blipFill>
            <p:spPr bwMode="auto">
              <a:xfrm>
                <a:off x="204" y="391"/>
                <a:ext cx="5012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96" t="44702" r="7228" b="32124"/>
              <a:stretch>
                <a:fillRect/>
              </a:stretch>
            </p:blipFill>
            <p:spPr bwMode="auto">
              <a:xfrm>
                <a:off x="158" y="0"/>
                <a:ext cx="5489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682" t="5156" b="85553"/>
              <a:stretch>
                <a:fillRect/>
              </a:stretch>
            </p:blipFill>
            <p:spPr bwMode="auto">
              <a:xfrm>
                <a:off x="2517" y="527"/>
                <a:ext cx="2028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530" y="130"/>
              <a:ext cx="4544" cy="6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01736" y="6151835"/>
            <a:ext cx="2113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24% </a:t>
            </a:r>
            <a:r>
              <a:rPr lang="it-IT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drop-outs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at 12 </a:t>
            </a:r>
            <a:r>
              <a:rPr lang="it-IT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months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10 </a:t>
            </a:r>
            <a:r>
              <a:rPr lang="it-IT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pts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clinical</a:t>
            </a:r>
            <a:r>
              <a:rPr lang="it-I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it-IT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recurrence</a:t>
            </a:r>
            <a:endParaRPr lang="it-IT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9613" r="18658"/>
          <a:stretch>
            <a:fillRect/>
          </a:stretch>
        </p:blipFill>
        <p:spPr bwMode="auto">
          <a:xfrm>
            <a:off x="395288" y="2954338"/>
            <a:ext cx="34544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87438" y="2708275"/>
            <a:ext cx="23439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rgbClr val="990033"/>
                </a:solidFill>
                <a:latin typeface="Arial" charset="0"/>
              </a:rPr>
              <a:t>ENDOSCOPIC RECURRENCE</a:t>
            </a: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2916238" y="3357563"/>
            <a:ext cx="287337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38853" y="3114771"/>
            <a:ext cx="287338" cy="17287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6084888" y="5084763"/>
            <a:ext cx="503237" cy="1223962"/>
          </a:xfrm>
          <a:prstGeom prst="ellipse">
            <a:avLst/>
          </a:prstGeom>
          <a:noFill/>
          <a:ln w="38100">
            <a:solidFill>
              <a:srgbClr val="99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987675" y="6092825"/>
            <a:ext cx="28733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508625" y="1915939"/>
            <a:ext cx="3168650" cy="4897437"/>
            <a:chOff x="3470" y="1026"/>
            <a:chExt cx="1996" cy="3085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3470" y="1026"/>
              <a:ext cx="1996" cy="3085"/>
              <a:chOff x="3379" y="972"/>
              <a:chExt cx="2223" cy="3320"/>
            </a:xfrm>
          </p:grpSpPr>
          <p:grpSp>
            <p:nvGrpSpPr>
              <p:cNvPr id="18" name="Group 12"/>
              <p:cNvGrpSpPr>
                <a:grpSpLocks/>
              </p:cNvGrpSpPr>
              <p:nvPr/>
            </p:nvGrpSpPr>
            <p:grpSpPr bwMode="auto">
              <a:xfrm>
                <a:off x="3379" y="1253"/>
                <a:ext cx="2223" cy="3039"/>
                <a:chOff x="3560" y="1207"/>
                <a:chExt cx="1951" cy="3039"/>
              </a:xfrm>
            </p:grpSpPr>
            <p:pic>
              <p:nvPicPr>
                <p:cNvPr id="20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0557" t="21645" r="4121"/>
                <a:stretch>
                  <a:fillRect/>
                </a:stretch>
              </p:blipFill>
              <p:spPr bwMode="auto">
                <a:xfrm>
                  <a:off x="3560" y="2659"/>
                  <a:ext cx="1882" cy="1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74" t="21646" r="49443" b="4443"/>
                <a:stretch>
                  <a:fillRect/>
                </a:stretch>
              </p:blipFill>
              <p:spPr bwMode="auto">
                <a:xfrm>
                  <a:off x="3560" y="1207"/>
                  <a:ext cx="1951" cy="1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1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9443" t="43335" r="1393" b="37387"/>
                <a:stretch>
                  <a:fillRect/>
                </a:stretch>
              </p:blipFill>
              <p:spPr bwMode="auto">
                <a:xfrm>
                  <a:off x="4967" y="2750"/>
                  <a:ext cx="454" cy="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3707" y="972"/>
                <a:ext cx="1644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990033"/>
                    </a:solidFill>
                    <a:latin typeface="Arial" charset="0"/>
                  </a:rPr>
                  <a:t>SEVERITY OF</a:t>
                </a:r>
              </a:p>
              <a:p>
                <a:pPr algn="ctr"/>
                <a:r>
                  <a:rPr lang="it-IT" sz="1200" b="1" dirty="0">
                    <a:solidFill>
                      <a:srgbClr val="990033"/>
                    </a:solidFill>
                    <a:latin typeface="Arial" charset="0"/>
                  </a:rPr>
                  <a:t>ENDOSCOPIC RECURRENCE</a:t>
                </a:r>
              </a:p>
            </p:txBody>
          </p:sp>
        </p:grp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4422" y="4065"/>
              <a:ext cx="18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35496" y="1845196"/>
            <a:ext cx="6816725" cy="647700"/>
            <a:chOff x="340" y="890"/>
            <a:chExt cx="4294" cy="408"/>
          </a:xfrm>
        </p:grpSpPr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340" y="904"/>
              <a:ext cx="4294" cy="354"/>
              <a:chOff x="22" y="904"/>
              <a:chExt cx="4294" cy="354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22" y="935"/>
                <a:ext cx="8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200" b="1">
                    <a:latin typeface="Arial" charset="0"/>
                  </a:rPr>
                  <a:t>81 high risk</a:t>
                </a:r>
              </a:p>
              <a:p>
                <a:r>
                  <a:rPr lang="it-IT" sz="1200" b="1">
                    <a:latin typeface="Arial" charset="0"/>
                  </a:rPr>
                  <a:t>pts randomized</a:t>
                </a: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974" y="904"/>
                <a:ext cx="30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>
                    <a:latin typeface="Arial" charset="0"/>
                  </a:rPr>
                  <a:t>40 pts metronidazolo 250mg tid + AZA 100-150mg/d</a:t>
                </a: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974" y="1085"/>
                <a:ext cx="334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 dirty="0">
                    <a:latin typeface="Arial" charset="0"/>
                  </a:rPr>
                  <a:t>41 </a:t>
                </a:r>
                <a:r>
                  <a:rPr lang="it-IT" sz="1200" b="1" dirty="0" err="1">
                    <a:latin typeface="Arial" charset="0"/>
                  </a:rPr>
                  <a:t>pts</a:t>
                </a:r>
                <a:r>
                  <a:rPr lang="it-IT" sz="1200" b="1" dirty="0">
                    <a:latin typeface="Arial" charset="0"/>
                  </a:rPr>
                  <a:t> </a:t>
                </a:r>
                <a:r>
                  <a:rPr lang="it-IT" sz="1200" b="1" dirty="0" err="1">
                    <a:latin typeface="Arial" charset="0"/>
                  </a:rPr>
                  <a:t>metronidazolo</a:t>
                </a:r>
                <a:r>
                  <a:rPr lang="it-IT" sz="1200" b="1" dirty="0">
                    <a:latin typeface="Arial" charset="0"/>
                  </a:rPr>
                  <a:t> 250mg </a:t>
                </a:r>
                <a:r>
                  <a:rPr lang="it-IT" sz="1200" b="1" dirty="0" err="1">
                    <a:latin typeface="Arial" charset="0"/>
                  </a:rPr>
                  <a:t>tid</a:t>
                </a:r>
                <a:r>
                  <a:rPr lang="it-IT" sz="1200" b="1" dirty="0">
                    <a:latin typeface="Arial" charset="0"/>
                  </a:rPr>
                  <a:t> + placebo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793" y="1079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40" y="890"/>
              <a:ext cx="3447" cy="408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+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Metronidazole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8100392" y="4819186"/>
            <a:ext cx="28733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6" name="Gruppo 55"/>
          <p:cNvGrpSpPr/>
          <p:nvPr/>
        </p:nvGrpSpPr>
        <p:grpSpPr>
          <a:xfrm>
            <a:off x="1331640" y="548680"/>
            <a:ext cx="6696744" cy="6309320"/>
            <a:chOff x="1043608" y="548680"/>
            <a:chExt cx="6696744" cy="6309320"/>
          </a:xfrm>
        </p:grpSpPr>
        <p:grpSp>
          <p:nvGrpSpPr>
            <p:cNvPr id="54" name="Gruppo 53"/>
            <p:cNvGrpSpPr/>
            <p:nvPr/>
          </p:nvGrpSpPr>
          <p:grpSpPr>
            <a:xfrm>
              <a:off x="1043608" y="548680"/>
              <a:ext cx="6696744" cy="6309320"/>
              <a:chOff x="1043608" y="548680"/>
              <a:chExt cx="6696744" cy="6309320"/>
            </a:xfrm>
          </p:grpSpPr>
          <p:grpSp>
            <p:nvGrpSpPr>
              <p:cNvPr id="52" name="Gruppo 51"/>
              <p:cNvGrpSpPr/>
              <p:nvPr/>
            </p:nvGrpSpPr>
            <p:grpSpPr>
              <a:xfrm>
                <a:off x="1043608" y="548680"/>
                <a:ext cx="6696744" cy="6309320"/>
                <a:chOff x="1043608" y="548680"/>
                <a:chExt cx="6696744" cy="6309320"/>
              </a:xfrm>
            </p:grpSpPr>
            <p:grpSp>
              <p:nvGrpSpPr>
                <p:cNvPr id="50" name="Gruppo 49"/>
                <p:cNvGrpSpPr/>
                <p:nvPr/>
              </p:nvGrpSpPr>
              <p:grpSpPr>
                <a:xfrm>
                  <a:off x="1043608" y="620688"/>
                  <a:ext cx="6696744" cy="6237312"/>
                  <a:chOff x="1043608" y="620688"/>
                  <a:chExt cx="6696744" cy="6237312"/>
                </a:xfrm>
              </p:grpSpPr>
              <p:grpSp>
                <p:nvGrpSpPr>
                  <p:cNvPr id="38" name="Gruppo 37"/>
                  <p:cNvGrpSpPr/>
                  <p:nvPr/>
                </p:nvGrpSpPr>
                <p:grpSpPr>
                  <a:xfrm>
                    <a:off x="1043608" y="620688"/>
                    <a:ext cx="6696744" cy="6237312"/>
                    <a:chOff x="179512" y="620688"/>
                    <a:chExt cx="5976664" cy="5472608"/>
                  </a:xfrm>
                </p:grpSpPr>
                <p:pic>
                  <p:nvPicPr>
                    <p:cNvPr id="39" name="Picture 3" descr="C:\Users\annalisa.aratari\Downloads\Screenshot 2021-09-11 at 15-35-57 Addition of metronidazole to azathioprine for the prevention of postoperative recurrence [...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22391" t="10439" r="34721" b="84700"/>
                    <a:stretch>
                      <a:fillRect/>
                    </a:stretch>
                  </p:blipFill>
                  <p:spPr bwMode="auto">
                    <a:xfrm>
                      <a:off x="179512" y="620688"/>
                      <a:ext cx="5688632" cy="158417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0" name="Picture 3" descr="C:\Users\annalisa.aratari\Downloads\Screenshot 2021-09-11 at 15-35-57 Addition of metronidazole to azathioprine for the prevention of postoperative recurrence [...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37592" t="8788" r="34721" b="90412"/>
                    <a:stretch>
                      <a:fillRect/>
                    </a:stretch>
                  </p:blipFill>
                  <p:spPr bwMode="auto">
                    <a:xfrm>
                      <a:off x="2483768" y="1484784"/>
                      <a:ext cx="3672408" cy="260648"/>
                    </a:xfrm>
                    <a:prstGeom prst="rect">
                      <a:avLst/>
                    </a:prstGeom>
                    <a:noFill/>
                  </p:spPr>
                </p:pic>
                <p:grpSp>
                  <p:nvGrpSpPr>
                    <p:cNvPr id="41" name="Gruppo 16"/>
                    <p:cNvGrpSpPr/>
                    <p:nvPr/>
                  </p:nvGrpSpPr>
                  <p:grpSpPr>
                    <a:xfrm>
                      <a:off x="179512" y="2132856"/>
                      <a:ext cx="5688632" cy="3960440"/>
                      <a:chOff x="5292080" y="2276872"/>
                      <a:chExt cx="5688632" cy="3960440"/>
                    </a:xfrm>
                  </p:grpSpPr>
                  <p:pic>
                    <p:nvPicPr>
                      <p:cNvPr id="42" name="Picture 3" descr="C:\Users\annalisa.aratari\Downloads\Screenshot 2021-09-11 at 15-35-57 Addition of metronidazole to azathioprine for the prevention of postoperative recurrence [...]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 l="22391" t="16847" r="34721" b="71000"/>
                      <a:stretch>
                        <a:fillRect/>
                      </a:stretch>
                    </p:blipFill>
                    <p:spPr bwMode="auto">
                      <a:xfrm>
                        <a:off x="5292080" y="2276872"/>
                        <a:ext cx="5688632" cy="3960440"/>
                      </a:xfrm>
                      <a:prstGeom prst="rect">
                        <a:avLst/>
                      </a:prstGeom>
                      <a:noFill/>
                    </p:spPr>
                  </p:pic>
                  <p:sp>
                    <p:nvSpPr>
                      <p:cNvPr id="43" name="Ovale 42"/>
                      <p:cNvSpPr/>
                      <p:nvPr/>
                    </p:nvSpPr>
                    <p:spPr>
                      <a:xfrm>
                        <a:off x="7330008" y="3501008"/>
                        <a:ext cx="194320" cy="216024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cxnSp>
                    <p:nvCxnSpPr>
                      <p:cNvPr id="44" name="Connettore 1 43"/>
                      <p:cNvCxnSpPr/>
                      <p:nvPr/>
                    </p:nvCxnSpPr>
                    <p:spPr>
                      <a:xfrm>
                        <a:off x="6732240" y="4221088"/>
                        <a:ext cx="648072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Connettore 1 44"/>
                      <p:cNvCxnSpPr/>
                      <p:nvPr/>
                    </p:nvCxnSpPr>
                    <p:spPr>
                      <a:xfrm>
                        <a:off x="8532440" y="5877272"/>
                        <a:ext cx="2016224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Connettore 1 45"/>
                      <p:cNvCxnSpPr/>
                      <p:nvPr/>
                    </p:nvCxnSpPr>
                    <p:spPr>
                      <a:xfrm>
                        <a:off x="5508104" y="6021288"/>
                        <a:ext cx="2016224" cy="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48" name="Connettore 1 47"/>
                  <p:cNvCxnSpPr/>
                  <p:nvPr/>
                </p:nvCxnSpPr>
                <p:spPr>
                  <a:xfrm>
                    <a:off x="1907704" y="5373216"/>
                    <a:ext cx="122413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ttore 1 48"/>
                  <p:cNvCxnSpPr/>
                  <p:nvPr/>
                </p:nvCxnSpPr>
                <p:spPr>
                  <a:xfrm>
                    <a:off x="2555776" y="5949280"/>
                    <a:ext cx="230425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Rettangolo 50"/>
                <p:cNvSpPr/>
                <p:nvPr/>
              </p:nvSpPr>
              <p:spPr>
                <a:xfrm>
                  <a:off x="1115616" y="548680"/>
                  <a:ext cx="6048672" cy="6120680"/>
                </a:xfrm>
                <a:prstGeom prst="rect">
                  <a:avLst/>
                </a:prstGeom>
                <a:noFill/>
                <a:ln w="57150"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47" name="Connettore 1 46"/>
              <p:cNvCxnSpPr/>
              <p:nvPr/>
            </p:nvCxnSpPr>
            <p:spPr>
              <a:xfrm flipV="1">
                <a:off x="1475656" y="3491483"/>
                <a:ext cx="1872208" cy="952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Connettore 1 54"/>
            <p:cNvCxnSpPr/>
            <p:nvPr/>
          </p:nvCxnSpPr>
          <p:spPr>
            <a:xfrm flipV="1">
              <a:off x="4572000" y="4149080"/>
              <a:ext cx="1872208" cy="95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o 76"/>
          <p:cNvGrpSpPr/>
          <p:nvPr/>
        </p:nvGrpSpPr>
        <p:grpSpPr>
          <a:xfrm>
            <a:off x="51751" y="548680"/>
            <a:ext cx="3200108" cy="5749607"/>
            <a:chOff x="51751" y="548680"/>
            <a:chExt cx="3200108" cy="5749607"/>
          </a:xfrm>
        </p:grpSpPr>
        <p:sp>
          <p:nvSpPr>
            <p:cNvPr id="2" name="CasellaDiTesto 1"/>
            <p:cNvSpPr txBox="1"/>
            <p:nvPr/>
          </p:nvSpPr>
          <p:spPr>
            <a:xfrm>
              <a:off x="645983" y="548680"/>
              <a:ext cx="2011641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Intestinal</a:t>
              </a:r>
              <a:r>
                <a:rPr lang="it-IT" b="1" dirty="0"/>
                <a:t> </a:t>
              </a:r>
              <a:r>
                <a:rPr lang="it-IT" b="1" dirty="0" err="1"/>
                <a:t>resection</a:t>
              </a:r>
              <a:endParaRPr lang="it-IT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74654" y="2267580"/>
              <a:ext cx="2354298" cy="615553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Endoscopic</a:t>
              </a:r>
              <a:r>
                <a:rPr lang="it-IT" b="1" dirty="0"/>
                <a:t> </a:t>
              </a:r>
              <a:r>
                <a:rPr lang="it-IT" b="1" dirty="0" err="1"/>
                <a:t>evaluation</a:t>
              </a:r>
              <a:endParaRPr lang="it-IT" b="1" dirty="0"/>
            </a:p>
            <a:p>
              <a:pPr algn="ctr"/>
              <a:r>
                <a:rPr lang="it-IT" sz="1600" dirty="0"/>
                <a:t>6-12 </a:t>
              </a:r>
              <a:r>
                <a:rPr lang="it-IT" sz="1600" dirty="0" err="1"/>
                <a:t>months</a:t>
              </a:r>
              <a:r>
                <a:rPr lang="it-IT" sz="1600" dirty="0"/>
                <a:t> </a:t>
              </a:r>
              <a:r>
                <a:rPr lang="it-IT" sz="1600" dirty="0" err="1"/>
                <a:t>after</a:t>
              </a:r>
              <a:r>
                <a:rPr lang="it-IT" sz="1600" dirty="0"/>
                <a:t> </a:t>
              </a:r>
              <a:r>
                <a:rPr lang="it-IT" sz="1600" dirty="0" err="1"/>
                <a:t>surgery</a:t>
              </a:r>
              <a:endParaRPr lang="it-IT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5175" y="4139788"/>
              <a:ext cx="2293256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Symptoms</a:t>
              </a:r>
              <a:r>
                <a:rPr lang="it-IT" b="1" dirty="0"/>
                <a:t> </a:t>
              </a:r>
              <a:r>
                <a:rPr lang="it-IT" b="1" dirty="0" err="1"/>
                <a:t>occurrence</a:t>
              </a:r>
              <a:endParaRPr lang="it-IT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1751" y="5651956"/>
              <a:ext cx="3200108" cy="64633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Refractoriness</a:t>
              </a:r>
              <a:r>
                <a:rPr lang="it-IT" b="1" dirty="0"/>
                <a:t> /</a:t>
              </a:r>
              <a:r>
                <a:rPr lang="it-IT" b="1" dirty="0" err="1"/>
                <a:t>Complications</a:t>
              </a:r>
              <a:r>
                <a:rPr lang="it-IT" b="1" dirty="0"/>
                <a:t> /</a:t>
              </a:r>
            </a:p>
            <a:p>
              <a:pPr algn="ctr"/>
              <a:r>
                <a:rPr lang="it-IT" b="1" dirty="0" err="1"/>
                <a:t>Re-operation</a:t>
              </a:r>
              <a:endParaRPr lang="it-IT" b="1" dirty="0"/>
            </a:p>
          </p:txBody>
        </p:sp>
        <p:cxnSp>
          <p:nvCxnSpPr>
            <p:cNvPr id="74" name="Connettore 2 73"/>
            <p:cNvCxnSpPr/>
            <p:nvPr/>
          </p:nvCxnSpPr>
          <p:spPr>
            <a:xfrm>
              <a:off x="1651803" y="1124744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>
              <a:off x="1651803" y="3068960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1651803" y="4653136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Methodological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Consideration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risk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factors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outcome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54D6027-4DAC-450F-B1B3-805888B53CB5}"/>
              </a:ext>
            </a:extLst>
          </p:cNvPr>
          <p:cNvGrpSpPr/>
          <p:nvPr/>
        </p:nvGrpSpPr>
        <p:grpSpPr>
          <a:xfrm>
            <a:off x="4860032" y="999704"/>
            <a:ext cx="4032448" cy="1637208"/>
            <a:chOff x="2771800" y="4221088"/>
            <a:chExt cx="4710139" cy="2222168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7D5C146C-F9F8-4671-A003-0DB258114CF5}"/>
                </a:ext>
              </a:extLst>
            </p:cNvPr>
            <p:cNvGrpSpPr/>
            <p:nvPr/>
          </p:nvGrpSpPr>
          <p:grpSpPr>
            <a:xfrm>
              <a:off x="2771800" y="4221088"/>
              <a:ext cx="4710139" cy="2222168"/>
              <a:chOff x="4860032" y="3357788"/>
              <a:chExt cx="3930138" cy="1718112"/>
            </a:xfrm>
          </p:grpSpPr>
          <p:pic>
            <p:nvPicPr>
              <p:cNvPr id="30" name="Picture 6">
                <a:extLst>
                  <a:ext uri="{FF2B5EF4-FFF2-40B4-BE49-F238E27FC236}">
                    <a16:creationId xmlns:a16="http://schemas.microsoft.com/office/drawing/2014/main" id="{A6B01257-1150-4729-BA18-B2DACEEF04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60032" y="3357788"/>
                <a:ext cx="3905424" cy="1692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5">
                <a:extLst>
                  <a:ext uri="{FF2B5EF4-FFF2-40B4-BE49-F238E27FC236}">
                    <a16:creationId xmlns:a16="http://schemas.microsoft.com/office/drawing/2014/main" id="{51C183A2-1FA3-4204-974A-2A4775D41C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84746" y="4902908"/>
                <a:ext cx="1800199" cy="172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6">
                <a:extLst>
                  <a:ext uri="{FF2B5EF4-FFF2-40B4-BE49-F238E27FC236}">
                    <a16:creationId xmlns:a16="http://schemas.microsoft.com/office/drawing/2014/main" id="{A562093E-C379-409E-96C5-99D712899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84746" y="3361754"/>
                <a:ext cx="3905424" cy="1692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6D5B928-2F0F-4FE1-95EC-C3A6E9B5CD62}"/>
                </a:ext>
              </a:extLst>
            </p:cNvPr>
            <p:cNvSpPr/>
            <p:nvPr/>
          </p:nvSpPr>
          <p:spPr>
            <a:xfrm>
              <a:off x="6444208" y="5013176"/>
              <a:ext cx="792088" cy="108012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59A612EF-4204-4751-894E-6C7D1AE10FE4}"/>
                </a:ext>
              </a:extLst>
            </p:cNvPr>
            <p:cNvSpPr/>
            <p:nvPr/>
          </p:nvSpPr>
          <p:spPr>
            <a:xfrm>
              <a:off x="2987824" y="5229200"/>
              <a:ext cx="3456384" cy="93610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6669B961-7EE5-418F-9878-03F30F8C0245}"/>
                </a:ext>
              </a:extLst>
            </p:cNvPr>
            <p:cNvSpPr/>
            <p:nvPr/>
          </p:nvSpPr>
          <p:spPr>
            <a:xfrm>
              <a:off x="4788024" y="5949280"/>
              <a:ext cx="237626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0C321881-E69D-4D2F-A54D-CBAAB6CA96A8}"/>
              </a:ext>
            </a:extLst>
          </p:cNvPr>
          <p:cNvGrpSpPr/>
          <p:nvPr/>
        </p:nvGrpSpPr>
        <p:grpSpPr>
          <a:xfrm>
            <a:off x="3491880" y="918012"/>
            <a:ext cx="5472608" cy="1718899"/>
            <a:chOff x="3491880" y="918012"/>
            <a:chExt cx="5472608" cy="1718899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026175E9-4236-4489-A50B-1358132DAE6B}"/>
                </a:ext>
              </a:extLst>
            </p:cNvPr>
            <p:cNvSpPr/>
            <p:nvPr/>
          </p:nvSpPr>
          <p:spPr>
            <a:xfrm>
              <a:off x="3491880" y="918012"/>
              <a:ext cx="5472608" cy="1718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8F012077-7F56-4A45-B2FD-731DBCADA4F3}"/>
                </a:ext>
              </a:extLst>
            </p:cNvPr>
            <p:cNvGrpSpPr/>
            <p:nvPr/>
          </p:nvGrpSpPr>
          <p:grpSpPr>
            <a:xfrm>
              <a:off x="3635896" y="1031250"/>
              <a:ext cx="5256584" cy="1074024"/>
              <a:chOff x="3635896" y="1031250"/>
              <a:chExt cx="5256584" cy="1074024"/>
            </a:xfrm>
          </p:grpSpPr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FBE25395-47D8-49B0-B6BA-C0EBE63F97CE}"/>
                  </a:ext>
                </a:extLst>
              </p:cNvPr>
              <p:cNvSpPr txBox="1"/>
              <p:nvPr/>
            </p:nvSpPr>
            <p:spPr>
              <a:xfrm>
                <a:off x="3635896" y="1031250"/>
                <a:ext cx="5256584" cy="369332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rgbClr val="4343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b="1" i="1" dirty="0" err="1">
                    <a:solidFill>
                      <a:srgbClr val="000066"/>
                    </a:solidFill>
                  </a:rPr>
                  <a:t>Primary</a:t>
                </a:r>
                <a:r>
                  <a:rPr lang="it-IT" b="1" i="1" dirty="0">
                    <a:solidFill>
                      <a:srgbClr val="000066"/>
                    </a:solidFill>
                  </a:rPr>
                  <a:t> </a:t>
                </a:r>
                <a:r>
                  <a:rPr lang="it-IT" b="1" i="1" dirty="0" err="1">
                    <a:solidFill>
                      <a:srgbClr val="000066"/>
                    </a:solidFill>
                  </a:rPr>
                  <a:t>Prophylaxis</a:t>
                </a:r>
                <a:r>
                  <a:rPr lang="it-IT" b="1" i="1" dirty="0">
                    <a:solidFill>
                      <a:srgbClr val="000066"/>
                    </a:solidFill>
                  </a:rPr>
                  <a:t> </a:t>
                </a:r>
                <a:r>
                  <a:rPr lang="it-IT" b="1" i="1" dirty="0" err="1">
                    <a:solidFill>
                      <a:srgbClr val="000066"/>
                    </a:solidFill>
                  </a:rPr>
                  <a:t>according</a:t>
                </a:r>
                <a:r>
                  <a:rPr lang="it-IT" b="1" i="1" dirty="0">
                    <a:solidFill>
                      <a:srgbClr val="000066"/>
                    </a:solidFill>
                  </a:rPr>
                  <a:t> </a:t>
                </a:r>
                <a:r>
                  <a:rPr lang="it-IT" b="1" i="1" dirty="0" err="1">
                    <a:solidFill>
                      <a:srgbClr val="000066"/>
                    </a:solidFill>
                  </a:rPr>
                  <a:t>to</a:t>
                </a:r>
                <a:r>
                  <a:rPr lang="it-IT" b="1" i="1" dirty="0">
                    <a:solidFill>
                      <a:srgbClr val="000066"/>
                    </a:solidFill>
                  </a:rPr>
                  <a:t> </a:t>
                </a:r>
                <a:r>
                  <a:rPr lang="it-IT" b="1" i="1" dirty="0" err="1">
                    <a:solidFill>
                      <a:srgbClr val="000066"/>
                    </a:solidFill>
                  </a:rPr>
                  <a:t>risk</a:t>
                </a:r>
                <a:r>
                  <a:rPr lang="it-IT" b="1" i="1" dirty="0">
                    <a:solidFill>
                      <a:srgbClr val="000066"/>
                    </a:solidFill>
                  </a:rPr>
                  <a:t> </a:t>
                </a:r>
                <a:r>
                  <a:rPr lang="it-IT" b="1" i="1" dirty="0" err="1">
                    <a:solidFill>
                      <a:srgbClr val="000066"/>
                    </a:solidFill>
                  </a:rPr>
                  <a:t>factors</a:t>
                </a:r>
                <a:endParaRPr lang="it-IT" b="1" i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880E5302-C1F8-4618-9A9F-6BE7C6225E06}"/>
                  </a:ext>
                </a:extLst>
              </p:cNvPr>
              <p:cNvSpPr txBox="1"/>
              <p:nvPr/>
            </p:nvSpPr>
            <p:spPr>
              <a:xfrm>
                <a:off x="3635896" y="1463298"/>
                <a:ext cx="1058303" cy="30777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End </a:t>
                </a:r>
                <a:r>
                  <a:rPr lang="it-IT" sz="1400" b="1" dirty="0" err="1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point</a:t>
                </a: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51" name="Text Box 28">
                <a:extLst>
                  <a:ext uri="{FF2B5EF4-FFF2-40B4-BE49-F238E27FC236}">
                    <a16:creationId xmlns:a16="http://schemas.microsoft.com/office/drawing/2014/main" id="{AB6B8900-948C-4B51-856B-2B8FFB3F4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1793467"/>
                <a:ext cx="364573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rgbClr val="A50021"/>
                  </a:buClr>
                </a:pP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it-IT" sz="1400" b="1" dirty="0" err="1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Endoscopic</a:t>
                </a: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t-IT" sz="1400" b="1" dirty="0" err="1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recurrence</a:t>
                </a:r>
                <a:endPara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 Box 90">
                <a:extLst>
                  <a:ext uri="{FF2B5EF4-FFF2-40B4-BE49-F238E27FC236}">
                    <a16:creationId xmlns:a16="http://schemas.microsoft.com/office/drawing/2014/main" id="{9B235DCA-9467-41FD-A062-52F0B9227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8440" y="1793467"/>
                <a:ext cx="13756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    60-80%</a:t>
                </a:r>
              </a:p>
            </p:txBody>
          </p:sp>
          <p:sp>
            <p:nvSpPr>
              <p:cNvPr id="53" name="Text Box 91">
                <a:extLst>
                  <a:ext uri="{FF2B5EF4-FFF2-40B4-BE49-F238E27FC236}">
                    <a16:creationId xmlns:a16="http://schemas.microsoft.com/office/drawing/2014/main" id="{0D9DF4B3-CD7E-46C3-B57C-7487C8E63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9198" y="1797497"/>
                <a:ext cx="130922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100%</a:t>
                </a:r>
              </a:p>
            </p:txBody>
          </p:sp>
          <p:sp>
            <p:nvSpPr>
              <p:cNvPr id="54" name="Text Box 94">
                <a:extLst>
                  <a:ext uri="{FF2B5EF4-FFF2-40B4-BE49-F238E27FC236}">
                    <a16:creationId xmlns:a16="http://schemas.microsoft.com/office/drawing/2014/main" id="{2AF7D51F-CEC2-489E-B93B-7C7187830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104" y="1463298"/>
                <a:ext cx="20363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1 </a:t>
                </a:r>
                <a:r>
                  <a:rPr lang="it-IT" sz="1400" b="1" dirty="0" err="1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year</a:t>
                </a:r>
                <a:endPara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95">
                <a:extLst>
                  <a:ext uri="{FF2B5EF4-FFF2-40B4-BE49-F238E27FC236}">
                    <a16:creationId xmlns:a16="http://schemas.microsoft.com/office/drawing/2014/main" id="{98EFABD2-36B3-482C-88AB-D53303ACE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7747" y="1463298"/>
                <a:ext cx="115212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it-IT" sz="1400" b="1" dirty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 5 </a:t>
                </a:r>
                <a:r>
                  <a:rPr lang="it-IT" sz="1400" b="1" dirty="0" err="1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years</a:t>
                </a:r>
                <a:endPara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521CABD4-8467-4258-867A-2D2D78C0983B}"/>
              </a:ext>
            </a:extLst>
          </p:cNvPr>
          <p:cNvGrpSpPr/>
          <p:nvPr/>
        </p:nvGrpSpPr>
        <p:grpSpPr>
          <a:xfrm>
            <a:off x="2815868" y="548680"/>
            <a:ext cx="6339440" cy="338554"/>
            <a:chOff x="2815868" y="548680"/>
            <a:chExt cx="6339440" cy="338554"/>
          </a:xfrm>
        </p:grpSpPr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A88538FC-F4DD-4A43-A0EE-D8B0F7383528}"/>
                </a:ext>
              </a:extLst>
            </p:cNvPr>
            <p:cNvSpPr txBox="1"/>
            <p:nvPr/>
          </p:nvSpPr>
          <p:spPr>
            <a:xfrm>
              <a:off x="5261742" y="548680"/>
              <a:ext cx="3893566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/>
                <a:t>Risk</a:t>
              </a:r>
              <a:r>
                <a:rPr lang="it-IT" sz="1600" b="1" dirty="0"/>
                <a:t> </a:t>
              </a:r>
              <a:r>
                <a:rPr lang="it-IT" sz="1600" b="1" dirty="0" err="1"/>
                <a:t>factors</a:t>
              </a:r>
              <a:r>
                <a:rPr lang="it-IT" sz="1600" b="1" dirty="0"/>
                <a:t> </a:t>
              </a:r>
              <a:r>
                <a:rPr lang="it-IT" sz="1600" b="1" dirty="0" err="1"/>
                <a:t>for</a:t>
              </a:r>
              <a:r>
                <a:rPr lang="it-IT" sz="1600" b="1" dirty="0"/>
                <a:t> </a:t>
              </a:r>
              <a:r>
                <a:rPr lang="it-IT" sz="1600" b="1" dirty="0" err="1"/>
                <a:t>recurrence</a:t>
              </a:r>
              <a:r>
                <a:rPr lang="it-IT" sz="1600" b="1" dirty="0"/>
                <a:t> (low vs high </a:t>
              </a:r>
              <a:r>
                <a:rPr lang="it-IT" sz="1600" b="1" dirty="0" err="1"/>
                <a:t>risk</a:t>
              </a:r>
              <a:r>
                <a:rPr lang="it-IT" sz="1600" b="1" dirty="0"/>
                <a:t>)</a:t>
              </a:r>
            </a:p>
          </p:txBody>
        </p:sp>
        <p:cxnSp>
          <p:nvCxnSpPr>
            <p:cNvPr id="59" name="Connettore 1 87">
              <a:extLst>
                <a:ext uri="{FF2B5EF4-FFF2-40B4-BE49-F238E27FC236}">
                  <a16:creationId xmlns:a16="http://schemas.microsoft.com/office/drawing/2014/main" id="{DFDABD3E-3E21-461E-B926-4DB9F62C9477}"/>
                </a:ext>
              </a:extLst>
            </p:cNvPr>
            <p:cNvCxnSpPr/>
            <p:nvPr/>
          </p:nvCxnSpPr>
          <p:spPr>
            <a:xfrm>
              <a:off x="2815868" y="758798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0787" y="188786"/>
            <a:ext cx="7858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(CDAI) is widely used as the ‘gold standard’ for defining disease activity in clinical trials. Despite being used as the primary </a:t>
            </a:r>
            <a:r>
              <a:rPr lang="en-US" dirty="0" err="1"/>
              <a:t>endpoint</a:t>
            </a:r>
            <a:r>
              <a:rPr lang="en-US" dirty="0"/>
              <a:t> in studies assessing post-operative recurrence, its validity in this setting has only recently been assessed: Walters et al. followed 93 patients after </a:t>
            </a:r>
            <a:r>
              <a:rPr lang="en-US" dirty="0" err="1"/>
              <a:t>ileal</a:t>
            </a:r>
            <a:r>
              <a:rPr lang="en-US" dirty="0"/>
              <a:t> or </a:t>
            </a:r>
            <a:r>
              <a:rPr lang="en-US" dirty="0" err="1"/>
              <a:t>ileocolonic</a:t>
            </a:r>
            <a:r>
              <a:rPr lang="en-US" dirty="0"/>
              <a:t> resection with serological, endoscopic and </a:t>
            </a:r>
            <a:r>
              <a:rPr lang="en-US" dirty="0" err="1"/>
              <a:t>symtomatic</a:t>
            </a:r>
            <a:r>
              <a:rPr lang="en-US" dirty="0"/>
              <a:t> assessors of recurrence at 12 months as part of the CAST (Canadian American Surgical Crohn’s disease trial).14 A CDAI &gt; 148 predicted recurrence (endoscopic and symptomatic) with 70% sensitivity and 81% </a:t>
            </a:r>
            <a:r>
              <a:rPr lang="en-US" dirty="0" err="1"/>
              <a:t>specificity</a:t>
            </a:r>
            <a:r>
              <a:rPr lang="en-US" dirty="0"/>
              <a:t> with good correlation demonstrated with the IBD Questionnaire (r = 0.82). However, as the authors point out, sole reliance on CDAI as an outcome measure in defining recurrence in their data would result in 50% of the identified cases in reality being unaffected. </a:t>
            </a:r>
            <a:r>
              <a:rPr lang="en-US" dirty="0" err="1"/>
              <a:t>Combining</a:t>
            </a:r>
            <a:r>
              <a:rPr lang="en-US" dirty="0"/>
              <a:t> CDAI with endoscopic assessment improved </a:t>
            </a:r>
            <a:r>
              <a:rPr lang="en-US" dirty="0" err="1"/>
              <a:t>specificity</a:t>
            </a:r>
            <a:r>
              <a:rPr lang="en-US" dirty="0"/>
              <a:t> to 96% underlining the merits of a combined approach in post-operative disease evaluation. </a:t>
            </a:r>
          </a:p>
          <a:p>
            <a:r>
              <a:rPr lang="en-US" dirty="0"/>
              <a:t>Clinical recurrence occurs in up to one-third of patients within 1 year and increases steadily so that, by 20 years after resection, up to 80% of patients have symptomatic recurrence.6, 7, 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conclude that active smoking remains the only strong predictor of recurrence with a twofold increased risk conferred to these patients. There is </a:t>
            </a:r>
            <a:r>
              <a:rPr lang="en-US" dirty="0" err="1"/>
              <a:t>conflicting</a:t>
            </a:r>
            <a:r>
              <a:rPr lang="en-US" dirty="0"/>
              <a:t> evidence for perianal disease, disease </a:t>
            </a:r>
            <a:r>
              <a:rPr lang="en-US" dirty="0" err="1"/>
              <a:t>behaviour</a:t>
            </a:r>
            <a:r>
              <a:rPr lang="en-US" dirty="0"/>
              <a:t>, previous resection and previous small bowel resection &gt;50 cm, although overall these are seen to confer a modest increased risk. 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547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981075"/>
            <a:ext cx="4537075" cy="5400675"/>
            <a:chOff x="336" y="768"/>
            <a:chExt cx="2880" cy="3072"/>
          </a:xfrm>
        </p:grpSpPr>
        <p:sp>
          <p:nvSpPr>
            <p:cNvPr id="22539" name="Rectangle 3"/>
            <p:cNvSpPr>
              <a:spLocks noChangeArrowheads="1"/>
            </p:cNvSpPr>
            <p:nvPr/>
          </p:nvSpPr>
          <p:spPr bwMode="auto">
            <a:xfrm>
              <a:off x="340" y="2413"/>
              <a:ext cx="2858" cy="1380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40" name="Rectangle 4"/>
            <p:cNvSpPr>
              <a:spLocks noChangeArrowheads="1"/>
            </p:cNvSpPr>
            <p:nvPr/>
          </p:nvSpPr>
          <p:spPr bwMode="auto">
            <a:xfrm>
              <a:off x="340" y="799"/>
              <a:ext cx="2858" cy="140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41" name="Line 5"/>
            <p:cNvSpPr>
              <a:spLocks noChangeShapeType="1"/>
            </p:cNvSpPr>
            <p:nvPr/>
          </p:nvSpPr>
          <p:spPr bwMode="auto">
            <a:xfrm>
              <a:off x="1013" y="2070"/>
              <a:ext cx="1755" cy="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 flipV="1">
              <a:off x="1013" y="2070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3" name="Line 7"/>
            <p:cNvSpPr>
              <a:spLocks noChangeShapeType="1"/>
            </p:cNvSpPr>
            <p:nvPr/>
          </p:nvSpPr>
          <p:spPr bwMode="auto">
            <a:xfrm flipV="1">
              <a:off x="1100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4" name="Line 8"/>
            <p:cNvSpPr>
              <a:spLocks noChangeShapeType="1"/>
            </p:cNvSpPr>
            <p:nvPr/>
          </p:nvSpPr>
          <p:spPr bwMode="auto">
            <a:xfrm flipV="1">
              <a:off x="1188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5" name="Line 9"/>
            <p:cNvSpPr>
              <a:spLocks noChangeShapeType="1"/>
            </p:cNvSpPr>
            <p:nvPr/>
          </p:nvSpPr>
          <p:spPr bwMode="auto">
            <a:xfrm flipV="1">
              <a:off x="1276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6" name="Line 10"/>
            <p:cNvSpPr>
              <a:spLocks noChangeShapeType="1"/>
            </p:cNvSpPr>
            <p:nvPr/>
          </p:nvSpPr>
          <p:spPr bwMode="auto">
            <a:xfrm flipV="1">
              <a:off x="1364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7" name="Line 11"/>
            <p:cNvSpPr>
              <a:spLocks noChangeShapeType="1"/>
            </p:cNvSpPr>
            <p:nvPr/>
          </p:nvSpPr>
          <p:spPr bwMode="auto">
            <a:xfrm flipV="1">
              <a:off x="1451" y="2070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8" name="Line 12"/>
            <p:cNvSpPr>
              <a:spLocks noChangeShapeType="1"/>
            </p:cNvSpPr>
            <p:nvPr/>
          </p:nvSpPr>
          <p:spPr bwMode="auto">
            <a:xfrm flipV="1">
              <a:off x="1539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9" name="Line 13"/>
            <p:cNvSpPr>
              <a:spLocks noChangeShapeType="1"/>
            </p:cNvSpPr>
            <p:nvPr/>
          </p:nvSpPr>
          <p:spPr bwMode="auto">
            <a:xfrm flipV="1">
              <a:off x="1627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0" name="Line 14"/>
            <p:cNvSpPr>
              <a:spLocks noChangeShapeType="1"/>
            </p:cNvSpPr>
            <p:nvPr/>
          </p:nvSpPr>
          <p:spPr bwMode="auto">
            <a:xfrm flipV="1">
              <a:off x="1715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1" name="Line 15"/>
            <p:cNvSpPr>
              <a:spLocks noChangeShapeType="1"/>
            </p:cNvSpPr>
            <p:nvPr/>
          </p:nvSpPr>
          <p:spPr bwMode="auto">
            <a:xfrm flipV="1">
              <a:off x="1803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2" name="Line 16"/>
            <p:cNvSpPr>
              <a:spLocks noChangeShapeType="1"/>
            </p:cNvSpPr>
            <p:nvPr/>
          </p:nvSpPr>
          <p:spPr bwMode="auto">
            <a:xfrm flipV="1">
              <a:off x="1890" y="2070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3" name="Line 17"/>
            <p:cNvSpPr>
              <a:spLocks noChangeShapeType="1"/>
            </p:cNvSpPr>
            <p:nvPr/>
          </p:nvSpPr>
          <p:spPr bwMode="auto">
            <a:xfrm flipV="1">
              <a:off x="1978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4" name="Line 18"/>
            <p:cNvSpPr>
              <a:spLocks noChangeShapeType="1"/>
            </p:cNvSpPr>
            <p:nvPr/>
          </p:nvSpPr>
          <p:spPr bwMode="auto">
            <a:xfrm flipV="1">
              <a:off x="2066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5" name="Line 19"/>
            <p:cNvSpPr>
              <a:spLocks noChangeShapeType="1"/>
            </p:cNvSpPr>
            <p:nvPr/>
          </p:nvSpPr>
          <p:spPr bwMode="auto">
            <a:xfrm flipV="1">
              <a:off x="2154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6" name="Line 20"/>
            <p:cNvSpPr>
              <a:spLocks noChangeShapeType="1"/>
            </p:cNvSpPr>
            <p:nvPr/>
          </p:nvSpPr>
          <p:spPr bwMode="auto">
            <a:xfrm flipV="1">
              <a:off x="2241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7" name="Line 21"/>
            <p:cNvSpPr>
              <a:spLocks noChangeShapeType="1"/>
            </p:cNvSpPr>
            <p:nvPr/>
          </p:nvSpPr>
          <p:spPr bwMode="auto">
            <a:xfrm flipV="1">
              <a:off x="2329" y="2070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8" name="Line 22"/>
            <p:cNvSpPr>
              <a:spLocks noChangeShapeType="1"/>
            </p:cNvSpPr>
            <p:nvPr/>
          </p:nvSpPr>
          <p:spPr bwMode="auto">
            <a:xfrm flipV="1">
              <a:off x="2417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9" name="Line 23"/>
            <p:cNvSpPr>
              <a:spLocks noChangeShapeType="1"/>
            </p:cNvSpPr>
            <p:nvPr/>
          </p:nvSpPr>
          <p:spPr bwMode="auto">
            <a:xfrm flipV="1">
              <a:off x="2505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0" name="Line 24"/>
            <p:cNvSpPr>
              <a:spLocks noChangeShapeType="1"/>
            </p:cNvSpPr>
            <p:nvPr/>
          </p:nvSpPr>
          <p:spPr bwMode="auto">
            <a:xfrm flipV="1">
              <a:off x="2593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1" name="Line 25"/>
            <p:cNvSpPr>
              <a:spLocks noChangeShapeType="1"/>
            </p:cNvSpPr>
            <p:nvPr/>
          </p:nvSpPr>
          <p:spPr bwMode="auto">
            <a:xfrm flipV="1">
              <a:off x="2680" y="2070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2" name="Line 26"/>
            <p:cNvSpPr>
              <a:spLocks noChangeShapeType="1"/>
            </p:cNvSpPr>
            <p:nvPr/>
          </p:nvSpPr>
          <p:spPr bwMode="auto">
            <a:xfrm flipV="1">
              <a:off x="2768" y="2070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3" name="Rectangle 27"/>
            <p:cNvSpPr>
              <a:spLocks noChangeArrowheads="1"/>
            </p:cNvSpPr>
            <p:nvPr/>
          </p:nvSpPr>
          <p:spPr bwMode="auto">
            <a:xfrm>
              <a:off x="1044" y="1387"/>
              <a:ext cx="1484" cy="250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4" name="Freeform 28"/>
            <p:cNvSpPr>
              <a:spLocks/>
            </p:cNvSpPr>
            <p:nvPr/>
          </p:nvSpPr>
          <p:spPr bwMode="auto">
            <a:xfrm>
              <a:off x="1723" y="1452"/>
              <a:ext cx="124" cy="120"/>
            </a:xfrm>
            <a:custGeom>
              <a:avLst/>
              <a:gdLst>
                <a:gd name="T0" fmla="*/ 0 w 124"/>
                <a:gd name="T1" fmla="*/ 60 h 120"/>
                <a:gd name="T2" fmla="*/ 62 w 124"/>
                <a:gd name="T3" fmla="*/ 120 h 120"/>
                <a:gd name="T4" fmla="*/ 124 w 124"/>
                <a:gd name="T5" fmla="*/ 60 h 120"/>
                <a:gd name="T6" fmla="*/ 62 w 124"/>
                <a:gd name="T7" fmla="*/ 0 h 120"/>
                <a:gd name="T8" fmla="*/ 0 w 124"/>
                <a:gd name="T9" fmla="*/ 6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0"/>
                <a:gd name="T17" fmla="*/ 124 w 12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0">
                  <a:moveTo>
                    <a:pt x="0" y="60"/>
                  </a:moveTo>
                  <a:lnTo>
                    <a:pt x="62" y="120"/>
                  </a:lnTo>
                  <a:lnTo>
                    <a:pt x="124" y="60"/>
                  </a:lnTo>
                  <a:lnTo>
                    <a:pt x="62" y="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5" name="Line 29"/>
            <p:cNvSpPr>
              <a:spLocks noChangeShapeType="1"/>
            </p:cNvSpPr>
            <p:nvPr/>
          </p:nvSpPr>
          <p:spPr bwMode="auto">
            <a:xfrm>
              <a:off x="1785" y="1387"/>
              <a:ext cx="1" cy="25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6" name="Rectangle 30"/>
            <p:cNvSpPr>
              <a:spLocks noChangeArrowheads="1"/>
            </p:cNvSpPr>
            <p:nvPr/>
          </p:nvSpPr>
          <p:spPr bwMode="auto">
            <a:xfrm>
              <a:off x="1046" y="1015"/>
              <a:ext cx="1193" cy="250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7" name="Freeform 31"/>
            <p:cNvSpPr>
              <a:spLocks/>
            </p:cNvSpPr>
            <p:nvPr/>
          </p:nvSpPr>
          <p:spPr bwMode="auto">
            <a:xfrm>
              <a:off x="1543" y="1051"/>
              <a:ext cx="187" cy="178"/>
            </a:xfrm>
            <a:custGeom>
              <a:avLst/>
              <a:gdLst>
                <a:gd name="T0" fmla="*/ 0 w 187"/>
                <a:gd name="T1" fmla="*/ 89 h 178"/>
                <a:gd name="T2" fmla="*/ 94 w 187"/>
                <a:gd name="T3" fmla="*/ 178 h 178"/>
                <a:gd name="T4" fmla="*/ 187 w 187"/>
                <a:gd name="T5" fmla="*/ 89 h 178"/>
                <a:gd name="T6" fmla="*/ 94 w 187"/>
                <a:gd name="T7" fmla="*/ 0 h 178"/>
                <a:gd name="T8" fmla="*/ 0 w 187"/>
                <a:gd name="T9" fmla="*/ 89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78"/>
                <a:gd name="T17" fmla="*/ 187 w 187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78">
                  <a:moveTo>
                    <a:pt x="0" y="89"/>
                  </a:moveTo>
                  <a:lnTo>
                    <a:pt x="94" y="178"/>
                  </a:lnTo>
                  <a:lnTo>
                    <a:pt x="187" y="89"/>
                  </a:lnTo>
                  <a:lnTo>
                    <a:pt x="94" y="0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8" name="Line 32"/>
            <p:cNvSpPr>
              <a:spLocks noChangeShapeType="1"/>
            </p:cNvSpPr>
            <p:nvPr/>
          </p:nvSpPr>
          <p:spPr bwMode="auto">
            <a:xfrm>
              <a:off x="1637" y="1015"/>
              <a:ext cx="1" cy="25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>
              <a:off x="1820" y="1015"/>
              <a:ext cx="1" cy="1077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0" name="Freeform 34"/>
            <p:cNvSpPr>
              <a:spLocks/>
            </p:cNvSpPr>
            <p:nvPr/>
          </p:nvSpPr>
          <p:spPr bwMode="auto">
            <a:xfrm>
              <a:off x="1225" y="1759"/>
              <a:ext cx="940" cy="250"/>
            </a:xfrm>
            <a:custGeom>
              <a:avLst/>
              <a:gdLst>
                <a:gd name="T0" fmla="*/ 0 w 482"/>
                <a:gd name="T1" fmla="*/ 67 h 134"/>
                <a:gd name="T2" fmla="*/ 241 w 482"/>
                <a:gd name="T3" fmla="*/ 0 h 134"/>
                <a:gd name="T4" fmla="*/ 482 w 482"/>
                <a:gd name="T5" fmla="*/ 67 h 134"/>
                <a:gd name="T6" fmla="*/ 241 w 482"/>
                <a:gd name="T7" fmla="*/ 134 h 134"/>
                <a:gd name="T8" fmla="*/ 0 w 482"/>
                <a:gd name="T9" fmla="*/ 6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2"/>
                <a:gd name="T16" fmla="*/ 0 h 134"/>
                <a:gd name="T17" fmla="*/ 482 w 48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2" h="134">
                  <a:moveTo>
                    <a:pt x="0" y="67"/>
                  </a:moveTo>
                  <a:lnTo>
                    <a:pt x="241" y="0"/>
                  </a:lnTo>
                  <a:lnTo>
                    <a:pt x="482" y="67"/>
                  </a:lnTo>
                  <a:lnTo>
                    <a:pt x="241" y="134"/>
                  </a:lnTo>
                  <a:lnTo>
                    <a:pt x="0" y="6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1" name="Line 35"/>
            <p:cNvSpPr>
              <a:spLocks noChangeShapeType="1"/>
            </p:cNvSpPr>
            <p:nvPr/>
          </p:nvSpPr>
          <p:spPr bwMode="auto">
            <a:xfrm>
              <a:off x="1704" y="1759"/>
              <a:ext cx="1" cy="25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2" name="Rectangle 36"/>
            <p:cNvSpPr>
              <a:spLocks noChangeArrowheads="1"/>
            </p:cNvSpPr>
            <p:nvPr/>
          </p:nvSpPr>
          <p:spPr bwMode="auto">
            <a:xfrm>
              <a:off x="336" y="768"/>
              <a:ext cx="2880" cy="14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3" name="Rectangle 37"/>
            <p:cNvSpPr>
              <a:spLocks noChangeArrowheads="1"/>
            </p:cNvSpPr>
            <p:nvPr/>
          </p:nvSpPr>
          <p:spPr bwMode="auto">
            <a:xfrm>
              <a:off x="336" y="2352"/>
              <a:ext cx="2880" cy="14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4" name="Line 38"/>
            <p:cNvSpPr>
              <a:spLocks noChangeShapeType="1"/>
            </p:cNvSpPr>
            <p:nvPr/>
          </p:nvSpPr>
          <p:spPr bwMode="auto">
            <a:xfrm>
              <a:off x="1013" y="3654"/>
              <a:ext cx="1755" cy="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5" name="Line 39"/>
            <p:cNvSpPr>
              <a:spLocks noChangeShapeType="1"/>
            </p:cNvSpPr>
            <p:nvPr/>
          </p:nvSpPr>
          <p:spPr bwMode="auto">
            <a:xfrm flipV="1">
              <a:off x="1013" y="3654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6" name="Line 40"/>
            <p:cNvSpPr>
              <a:spLocks noChangeShapeType="1"/>
            </p:cNvSpPr>
            <p:nvPr/>
          </p:nvSpPr>
          <p:spPr bwMode="auto">
            <a:xfrm flipV="1">
              <a:off x="1083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7" name="Line 41"/>
            <p:cNvSpPr>
              <a:spLocks noChangeShapeType="1"/>
            </p:cNvSpPr>
            <p:nvPr/>
          </p:nvSpPr>
          <p:spPr bwMode="auto">
            <a:xfrm flipV="1">
              <a:off x="1153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8" name="Line 42"/>
            <p:cNvSpPr>
              <a:spLocks noChangeShapeType="1"/>
            </p:cNvSpPr>
            <p:nvPr/>
          </p:nvSpPr>
          <p:spPr bwMode="auto">
            <a:xfrm flipV="1">
              <a:off x="1223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79" name="Line 43"/>
            <p:cNvSpPr>
              <a:spLocks noChangeShapeType="1"/>
            </p:cNvSpPr>
            <p:nvPr/>
          </p:nvSpPr>
          <p:spPr bwMode="auto">
            <a:xfrm flipV="1">
              <a:off x="1293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0" name="Line 44"/>
            <p:cNvSpPr>
              <a:spLocks noChangeShapeType="1"/>
            </p:cNvSpPr>
            <p:nvPr/>
          </p:nvSpPr>
          <p:spPr bwMode="auto">
            <a:xfrm flipV="1">
              <a:off x="1364" y="3654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1" name="Line 45"/>
            <p:cNvSpPr>
              <a:spLocks noChangeShapeType="1"/>
            </p:cNvSpPr>
            <p:nvPr/>
          </p:nvSpPr>
          <p:spPr bwMode="auto">
            <a:xfrm flipV="1">
              <a:off x="1434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2" name="Line 46"/>
            <p:cNvSpPr>
              <a:spLocks noChangeShapeType="1"/>
            </p:cNvSpPr>
            <p:nvPr/>
          </p:nvSpPr>
          <p:spPr bwMode="auto">
            <a:xfrm flipV="1">
              <a:off x="1504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3" name="Line 47"/>
            <p:cNvSpPr>
              <a:spLocks noChangeShapeType="1"/>
            </p:cNvSpPr>
            <p:nvPr/>
          </p:nvSpPr>
          <p:spPr bwMode="auto">
            <a:xfrm flipV="1">
              <a:off x="1574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4" name="Line 48"/>
            <p:cNvSpPr>
              <a:spLocks noChangeShapeType="1"/>
            </p:cNvSpPr>
            <p:nvPr/>
          </p:nvSpPr>
          <p:spPr bwMode="auto">
            <a:xfrm flipV="1">
              <a:off x="1645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5" name="Line 49"/>
            <p:cNvSpPr>
              <a:spLocks noChangeShapeType="1"/>
            </p:cNvSpPr>
            <p:nvPr/>
          </p:nvSpPr>
          <p:spPr bwMode="auto">
            <a:xfrm flipV="1">
              <a:off x="1715" y="3654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6" name="Line 50"/>
            <p:cNvSpPr>
              <a:spLocks noChangeShapeType="1"/>
            </p:cNvSpPr>
            <p:nvPr/>
          </p:nvSpPr>
          <p:spPr bwMode="auto">
            <a:xfrm flipV="1">
              <a:off x="1785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7" name="Line 51"/>
            <p:cNvSpPr>
              <a:spLocks noChangeShapeType="1"/>
            </p:cNvSpPr>
            <p:nvPr/>
          </p:nvSpPr>
          <p:spPr bwMode="auto">
            <a:xfrm flipV="1">
              <a:off x="1855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8" name="Line 52"/>
            <p:cNvSpPr>
              <a:spLocks noChangeShapeType="1"/>
            </p:cNvSpPr>
            <p:nvPr/>
          </p:nvSpPr>
          <p:spPr bwMode="auto">
            <a:xfrm flipV="1">
              <a:off x="1925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89" name="Line 53"/>
            <p:cNvSpPr>
              <a:spLocks noChangeShapeType="1"/>
            </p:cNvSpPr>
            <p:nvPr/>
          </p:nvSpPr>
          <p:spPr bwMode="auto">
            <a:xfrm flipV="1">
              <a:off x="1996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0" name="Line 54"/>
            <p:cNvSpPr>
              <a:spLocks noChangeShapeType="1"/>
            </p:cNvSpPr>
            <p:nvPr/>
          </p:nvSpPr>
          <p:spPr bwMode="auto">
            <a:xfrm flipV="1">
              <a:off x="2136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1" name="Line 55"/>
            <p:cNvSpPr>
              <a:spLocks noChangeShapeType="1"/>
            </p:cNvSpPr>
            <p:nvPr/>
          </p:nvSpPr>
          <p:spPr bwMode="auto">
            <a:xfrm flipV="1">
              <a:off x="2206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2" name="Line 56"/>
            <p:cNvSpPr>
              <a:spLocks noChangeShapeType="1"/>
            </p:cNvSpPr>
            <p:nvPr/>
          </p:nvSpPr>
          <p:spPr bwMode="auto">
            <a:xfrm flipV="1">
              <a:off x="2277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3" name="Line 57"/>
            <p:cNvSpPr>
              <a:spLocks noChangeShapeType="1"/>
            </p:cNvSpPr>
            <p:nvPr/>
          </p:nvSpPr>
          <p:spPr bwMode="auto">
            <a:xfrm flipV="1">
              <a:off x="2347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4" name="Line 58"/>
            <p:cNvSpPr>
              <a:spLocks noChangeShapeType="1"/>
            </p:cNvSpPr>
            <p:nvPr/>
          </p:nvSpPr>
          <p:spPr bwMode="auto">
            <a:xfrm flipV="1">
              <a:off x="2417" y="3654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5" name="Line 59"/>
            <p:cNvSpPr>
              <a:spLocks noChangeShapeType="1"/>
            </p:cNvSpPr>
            <p:nvPr/>
          </p:nvSpPr>
          <p:spPr bwMode="auto">
            <a:xfrm flipV="1">
              <a:off x="2487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6" name="Line 60"/>
            <p:cNvSpPr>
              <a:spLocks noChangeShapeType="1"/>
            </p:cNvSpPr>
            <p:nvPr/>
          </p:nvSpPr>
          <p:spPr bwMode="auto">
            <a:xfrm flipV="1">
              <a:off x="2557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7" name="Line 61"/>
            <p:cNvSpPr>
              <a:spLocks noChangeShapeType="1"/>
            </p:cNvSpPr>
            <p:nvPr/>
          </p:nvSpPr>
          <p:spPr bwMode="auto">
            <a:xfrm flipV="1">
              <a:off x="2628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8" name="Line 62"/>
            <p:cNvSpPr>
              <a:spLocks noChangeShapeType="1"/>
            </p:cNvSpPr>
            <p:nvPr/>
          </p:nvSpPr>
          <p:spPr bwMode="auto">
            <a:xfrm flipV="1">
              <a:off x="2698" y="3654"/>
              <a:ext cx="1" cy="13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99" name="Line 63"/>
            <p:cNvSpPr>
              <a:spLocks noChangeShapeType="1"/>
            </p:cNvSpPr>
            <p:nvPr/>
          </p:nvSpPr>
          <p:spPr bwMode="auto">
            <a:xfrm flipV="1">
              <a:off x="2768" y="3654"/>
              <a:ext cx="1" cy="2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0" name="Rectangle 64"/>
            <p:cNvSpPr>
              <a:spLocks noChangeArrowheads="1"/>
            </p:cNvSpPr>
            <p:nvPr/>
          </p:nvSpPr>
          <p:spPr bwMode="auto">
            <a:xfrm>
              <a:off x="1110" y="2971"/>
              <a:ext cx="1287" cy="250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1" name="Freeform 65"/>
            <p:cNvSpPr>
              <a:spLocks/>
            </p:cNvSpPr>
            <p:nvPr/>
          </p:nvSpPr>
          <p:spPr bwMode="auto">
            <a:xfrm>
              <a:off x="1691" y="3036"/>
              <a:ext cx="125" cy="120"/>
            </a:xfrm>
            <a:custGeom>
              <a:avLst/>
              <a:gdLst>
                <a:gd name="T0" fmla="*/ 0 w 125"/>
                <a:gd name="T1" fmla="*/ 60 h 120"/>
                <a:gd name="T2" fmla="*/ 63 w 125"/>
                <a:gd name="T3" fmla="*/ 120 h 120"/>
                <a:gd name="T4" fmla="*/ 125 w 125"/>
                <a:gd name="T5" fmla="*/ 60 h 120"/>
                <a:gd name="T6" fmla="*/ 63 w 125"/>
                <a:gd name="T7" fmla="*/ 0 h 120"/>
                <a:gd name="T8" fmla="*/ 0 w 125"/>
                <a:gd name="T9" fmla="*/ 6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0"/>
                <a:gd name="T17" fmla="*/ 125 w 125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0">
                  <a:moveTo>
                    <a:pt x="0" y="60"/>
                  </a:moveTo>
                  <a:lnTo>
                    <a:pt x="63" y="120"/>
                  </a:lnTo>
                  <a:lnTo>
                    <a:pt x="125" y="60"/>
                  </a:lnTo>
                  <a:lnTo>
                    <a:pt x="63" y="0"/>
                  </a:lnTo>
                  <a:lnTo>
                    <a:pt x="0" y="60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2" name="Line 66"/>
            <p:cNvSpPr>
              <a:spLocks noChangeShapeType="1"/>
            </p:cNvSpPr>
            <p:nvPr/>
          </p:nvSpPr>
          <p:spPr bwMode="auto">
            <a:xfrm>
              <a:off x="1754" y="2971"/>
              <a:ext cx="1" cy="25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3" name="Rectangle 67"/>
            <p:cNvSpPr>
              <a:spLocks noChangeArrowheads="1"/>
            </p:cNvSpPr>
            <p:nvPr/>
          </p:nvSpPr>
          <p:spPr bwMode="auto">
            <a:xfrm>
              <a:off x="1557" y="2599"/>
              <a:ext cx="1119" cy="250"/>
            </a:xfrm>
            <a:prstGeom prst="rect">
              <a:avLst/>
            </a:prstGeom>
            <a:noFill/>
            <a:ln w="317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4" name="Freeform 68"/>
            <p:cNvSpPr>
              <a:spLocks/>
            </p:cNvSpPr>
            <p:nvPr/>
          </p:nvSpPr>
          <p:spPr bwMode="auto">
            <a:xfrm>
              <a:off x="2023" y="2635"/>
              <a:ext cx="187" cy="178"/>
            </a:xfrm>
            <a:custGeom>
              <a:avLst/>
              <a:gdLst>
                <a:gd name="T0" fmla="*/ 0 w 187"/>
                <a:gd name="T1" fmla="*/ 89 h 178"/>
                <a:gd name="T2" fmla="*/ 94 w 187"/>
                <a:gd name="T3" fmla="*/ 178 h 178"/>
                <a:gd name="T4" fmla="*/ 187 w 187"/>
                <a:gd name="T5" fmla="*/ 89 h 178"/>
                <a:gd name="T6" fmla="*/ 94 w 187"/>
                <a:gd name="T7" fmla="*/ 0 h 178"/>
                <a:gd name="T8" fmla="*/ 0 w 187"/>
                <a:gd name="T9" fmla="*/ 89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78"/>
                <a:gd name="T17" fmla="*/ 187 w 187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78">
                  <a:moveTo>
                    <a:pt x="0" y="89"/>
                  </a:moveTo>
                  <a:lnTo>
                    <a:pt x="94" y="178"/>
                  </a:lnTo>
                  <a:lnTo>
                    <a:pt x="187" y="89"/>
                  </a:lnTo>
                  <a:lnTo>
                    <a:pt x="94" y="0"/>
                  </a:lnTo>
                  <a:lnTo>
                    <a:pt x="0" y="89"/>
                  </a:lnTo>
                  <a:close/>
                </a:path>
              </a:pathLst>
            </a:custGeom>
            <a:noFill/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5" name="Line 69"/>
            <p:cNvSpPr>
              <a:spLocks noChangeShapeType="1"/>
            </p:cNvSpPr>
            <p:nvPr/>
          </p:nvSpPr>
          <p:spPr bwMode="auto">
            <a:xfrm>
              <a:off x="2117" y="2599"/>
              <a:ext cx="1" cy="250"/>
            </a:xfrm>
            <a:prstGeom prst="line">
              <a:avLst/>
            </a:prstGeom>
            <a:noFill/>
            <a:ln w="63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6" name="Line 70"/>
            <p:cNvSpPr>
              <a:spLocks noChangeShapeType="1"/>
            </p:cNvSpPr>
            <p:nvPr/>
          </p:nvSpPr>
          <p:spPr bwMode="auto">
            <a:xfrm>
              <a:off x="2066" y="2599"/>
              <a:ext cx="1" cy="1077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7" name="Freeform 71"/>
            <p:cNvSpPr>
              <a:spLocks/>
            </p:cNvSpPr>
            <p:nvPr/>
          </p:nvSpPr>
          <p:spPr bwMode="auto">
            <a:xfrm>
              <a:off x="1537" y="3343"/>
              <a:ext cx="841" cy="250"/>
            </a:xfrm>
            <a:custGeom>
              <a:avLst/>
              <a:gdLst>
                <a:gd name="T0" fmla="*/ 0 w 431"/>
                <a:gd name="T1" fmla="*/ 67 h 134"/>
                <a:gd name="T2" fmla="*/ 215 w 431"/>
                <a:gd name="T3" fmla="*/ 0 h 134"/>
                <a:gd name="T4" fmla="*/ 431 w 431"/>
                <a:gd name="T5" fmla="*/ 67 h 134"/>
                <a:gd name="T6" fmla="*/ 215 w 431"/>
                <a:gd name="T7" fmla="*/ 134 h 134"/>
                <a:gd name="T8" fmla="*/ 0 w 431"/>
                <a:gd name="T9" fmla="*/ 6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34"/>
                <a:gd name="T17" fmla="*/ 431 w 431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34">
                  <a:moveTo>
                    <a:pt x="0" y="67"/>
                  </a:moveTo>
                  <a:lnTo>
                    <a:pt x="215" y="0"/>
                  </a:lnTo>
                  <a:lnTo>
                    <a:pt x="431" y="67"/>
                  </a:lnTo>
                  <a:lnTo>
                    <a:pt x="215" y="134"/>
                  </a:lnTo>
                  <a:lnTo>
                    <a:pt x="0" y="6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8" name="Line 72"/>
            <p:cNvSpPr>
              <a:spLocks noChangeShapeType="1"/>
            </p:cNvSpPr>
            <p:nvPr/>
          </p:nvSpPr>
          <p:spPr bwMode="auto">
            <a:xfrm>
              <a:off x="1957" y="3343"/>
              <a:ext cx="1" cy="25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609" name="Rectangle 73"/>
            <p:cNvSpPr>
              <a:spLocks noChangeArrowheads="1"/>
            </p:cNvSpPr>
            <p:nvPr/>
          </p:nvSpPr>
          <p:spPr bwMode="auto">
            <a:xfrm>
              <a:off x="360" y="1088"/>
              <a:ext cx="63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Hellers 1999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0" name="Rectangle 74"/>
            <p:cNvSpPr>
              <a:spLocks noChangeArrowheads="1"/>
            </p:cNvSpPr>
            <p:nvPr/>
          </p:nvSpPr>
          <p:spPr bwMode="auto">
            <a:xfrm>
              <a:off x="360" y="1456"/>
              <a:ext cx="5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Ewe 1999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1" name="Rectangle 75"/>
            <p:cNvSpPr>
              <a:spLocks noChangeArrowheads="1"/>
            </p:cNvSpPr>
            <p:nvPr/>
          </p:nvSpPr>
          <p:spPr bwMode="auto">
            <a:xfrm>
              <a:off x="360" y="2672"/>
              <a:ext cx="63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Hellers 1999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2" name="Rectangle 76"/>
            <p:cNvSpPr>
              <a:spLocks noChangeArrowheads="1"/>
            </p:cNvSpPr>
            <p:nvPr/>
          </p:nvSpPr>
          <p:spPr bwMode="auto">
            <a:xfrm>
              <a:off x="360" y="3040"/>
              <a:ext cx="5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Ewe 1999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3" name="Rectangle 77"/>
            <p:cNvSpPr>
              <a:spLocks noChangeArrowheads="1"/>
            </p:cNvSpPr>
            <p:nvPr/>
          </p:nvSpPr>
          <p:spPr bwMode="auto">
            <a:xfrm>
              <a:off x="2848" y="1056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129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4" name="Rectangle 78"/>
            <p:cNvSpPr>
              <a:spLocks noChangeArrowheads="1"/>
            </p:cNvSpPr>
            <p:nvPr/>
          </p:nvSpPr>
          <p:spPr bwMode="auto">
            <a:xfrm>
              <a:off x="2841" y="1440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  83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5" name="Rectangle 79"/>
            <p:cNvSpPr>
              <a:spLocks noChangeArrowheads="1"/>
            </p:cNvSpPr>
            <p:nvPr/>
          </p:nvSpPr>
          <p:spPr bwMode="auto">
            <a:xfrm>
              <a:off x="2848" y="1824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latin typeface="Arial" charset="0"/>
                </a:rPr>
                <a:t>212</a:t>
              </a:r>
            </a:p>
          </p:txBody>
        </p:sp>
        <p:sp>
          <p:nvSpPr>
            <p:cNvPr id="22616" name="Rectangle 80"/>
            <p:cNvSpPr>
              <a:spLocks noChangeArrowheads="1"/>
            </p:cNvSpPr>
            <p:nvPr/>
          </p:nvSpPr>
          <p:spPr bwMode="auto">
            <a:xfrm>
              <a:off x="2688" y="799"/>
              <a:ext cx="5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Patients</a:t>
              </a:r>
            </a:p>
          </p:txBody>
        </p:sp>
        <p:sp>
          <p:nvSpPr>
            <p:cNvPr id="22617" name="Rectangle 81"/>
            <p:cNvSpPr>
              <a:spLocks noChangeArrowheads="1"/>
            </p:cNvSpPr>
            <p:nvPr/>
          </p:nvSpPr>
          <p:spPr bwMode="auto">
            <a:xfrm>
              <a:off x="2688" y="2383"/>
              <a:ext cx="5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Patients</a:t>
              </a:r>
            </a:p>
          </p:txBody>
        </p:sp>
        <p:sp>
          <p:nvSpPr>
            <p:cNvPr id="22618" name="Rectangle 82"/>
            <p:cNvSpPr>
              <a:spLocks noChangeArrowheads="1"/>
            </p:cNvSpPr>
            <p:nvPr/>
          </p:nvSpPr>
          <p:spPr bwMode="auto">
            <a:xfrm>
              <a:off x="2848" y="2640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129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19" name="Rectangle 83"/>
            <p:cNvSpPr>
              <a:spLocks noChangeArrowheads="1"/>
            </p:cNvSpPr>
            <p:nvPr/>
          </p:nvSpPr>
          <p:spPr bwMode="auto">
            <a:xfrm>
              <a:off x="2841" y="3024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  83</a:t>
              </a:r>
              <a:endParaRPr lang="it-IT" sz="1400">
                <a:latin typeface="Arial" charset="0"/>
              </a:endParaRPr>
            </a:p>
          </p:txBody>
        </p:sp>
        <p:sp>
          <p:nvSpPr>
            <p:cNvPr id="22620" name="Rectangle 84"/>
            <p:cNvSpPr>
              <a:spLocks noChangeArrowheads="1"/>
            </p:cNvSpPr>
            <p:nvPr/>
          </p:nvSpPr>
          <p:spPr bwMode="auto">
            <a:xfrm>
              <a:off x="2848" y="3408"/>
              <a:ext cx="18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latin typeface="Arial" charset="0"/>
                </a:rPr>
                <a:t>212</a:t>
              </a:r>
            </a:p>
          </p:txBody>
        </p:sp>
        <p:sp>
          <p:nvSpPr>
            <p:cNvPr id="22621" name="Rectangle 85"/>
            <p:cNvSpPr>
              <a:spLocks noChangeArrowheads="1"/>
            </p:cNvSpPr>
            <p:nvPr/>
          </p:nvSpPr>
          <p:spPr bwMode="auto">
            <a:xfrm>
              <a:off x="720" y="3375"/>
              <a:ext cx="4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Pooled</a:t>
              </a:r>
            </a:p>
          </p:txBody>
        </p:sp>
        <p:sp>
          <p:nvSpPr>
            <p:cNvPr id="22622" name="Rectangle 86"/>
            <p:cNvSpPr>
              <a:spLocks noChangeArrowheads="1"/>
            </p:cNvSpPr>
            <p:nvPr/>
          </p:nvSpPr>
          <p:spPr bwMode="auto">
            <a:xfrm>
              <a:off x="720" y="1783"/>
              <a:ext cx="4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>
                  <a:solidFill>
                    <a:srgbClr val="FFFFFF"/>
                  </a:solidFill>
                  <a:latin typeface="Arial" charset="0"/>
                </a:rPr>
                <a:t>Pooled</a:t>
              </a:r>
            </a:p>
          </p:txBody>
        </p:sp>
      </p:grpSp>
      <p:sp>
        <p:nvSpPr>
          <p:cNvPr id="22531" name="Rectangle 87"/>
          <p:cNvSpPr>
            <a:spLocks noChangeArrowheads="1"/>
          </p:cNvSpPr>
          <p:nvPr/>
        </p:nvSpPr>
        <p:spPr bwMode="auto">
          <a:xfrm>
            <a:off x="214313" y="404813"/>
            <a:ext cx="871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2000" b="1">
                <a:solidFill>
                  <a:srgbClr val="990033"/>
                </a:solidFill>
                <a:latin typeface="Arial" charset="0"/>
              </a:rPr>
              <a:t>BUDESONIDE</a:t>
            </a:r>
          </a:p>
        </p:txBody>
      </p:sp>
      <p:sp>
        <p:nvSpPr>
          <p:cNvPr id="22532" name="Rectangle 88"/>
          <p:cNvSpPr>
            <a:spLocks noChangeArrowheads="1"/>
          </p:cNvSpPr>
          <p:nvPr/>
        </p:nvSpPr>
        <p:spPr bwMode="auto">
          <a:xfrm>
            <a:off x="1979613" y="6308725"/>
            <a:ext cx="1160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600" b="1">
                <a:latin typeface="Arial" charset="0"/>
              </a:rPr>
              <a:t>Budesonide</a:t>
            </a:r>
          </a:p>
        </p:txBody>
      </p:sp>
      <p:sp>
        <p:nvSpPr>
          <p:cNvPr id="22533" name="Rectangle 89"/>
          <p:cNvSpPr>
            <a:spLocks noChangeArrowheads="1"/>
          </p:cNvSpPr>
          <p:nvPr/>
        </p:nvSpPr>
        <p:spPr bwMode="auto">
          <a:xfrm>
            <a:off x="3265488" y="6308725"/>
            <a:ext cx="835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600" b="1">
                <a:latin typeface="Arial" charset="0"/>
              </a:rPr>
              <a:t>Placebo </a:t>
            </a:r>
          </a:p>
        </p:txBody>
      </p:sp>
      <p:sp>
        <p:nvSpPr>
          <p:cNvPr id="22534" name="Rectangle 90"/>
          <p:cNvSpPr>
            <a:spLocks noChangeArrowheads="1"/>
          </p:cNvSpPr>
          <p:nvPr/>
        </p:nvSpPr>
        <p:spPr bwMode="auto">
          <a:xfrm>
            <a:off x="5334000" y="2293938"/>
            <a:ext cx="3486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Pooled RD (95% CI) - 3.5%</a:t>
            </a:r>
          </a:p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 (95% CI: -16.9% to  9.8%) </a:t>
            </a:r>
          </a:p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p = 0.30</a:t>
            </a:r>
          </a:p>
        </p:txBody>
      </p:sp>
      <p:sp>
        <p:nvSpPr>
          <p:cNvPr id="22535" name="Rectangle 91"/>
          <p:cNvSpPr>
            <a:spLocks noChangeArrowheads="1"/>
          </p:cNvSpPr>
          <p:nvPr/>
        </p:nvSpPr>
        <p:spPr bwMode="auto">
          <a:xfrm>
            <a:off x="5334000" y="4878388"/>
            <a:ext cx="25892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Pooled RD (95% CI) - 3.0% </a:t>
            </a:r>
          </a:p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(95% CI: -15.0% to 8.8%)  </a:t>
            </a:r>
          </a:p>
          <a:p>
            <a:pPr eaLnBrk="0" hangingPunct="0"/>
            <a:r>
              <a:rPr lang="it-IT" sz="1600" b="1">
                <a:solidFill>
                  <a:srgbClr val="000066"/>
                </a:solidFill>
                <a:latin typeface="Arial" charset="0"/>
              </a:rPr>
              <a:t>p = 0.33</a:t>
            </a:r>
          </a:p>
        </p:txBody>
      </p:sp>
      <p:sp>
        <p:nvSpPr>
          <p:cNvPr id="22536" name="Rectangle 92"/>
          <p:cNvSpPr>
            <a:spLocks noChangeArrowheads="1"/>
          </p:cNvSpPr>
          <p:nvPr/>
        </p:nvSpPr>
        <p:spPr bwMode="auto">
          <a:xfrm>
            <a:off x="5213350" y="1514475"/>
            <a:ext cx="3213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800" b="1">
                <a:solidFill>
                  <a:srgbClr val="990033"/>
                </a:solidFill>
                <a:latin typeface="Arial" charset="0"/>
              </a:rPr>
              <a:t>ENDOSCOPIC RECURRENCE</a:t>
            </a:r>
          </a:p>
          <a:p>
            <a:pPr algn="ctr" eaLnBrk="0" hangingPunct="0"/>
            <a:r>
              <a:rPr lang="it-IT" sz="1800" b="1">
                <a:solidFill>
                  <a:srgbClr val="990033"/>
                </a:solidFill>
                <a:latin typeface="Arial" charset="0"/>
              </a:rPr>
              <a:t> 12 MONTHS</a:t>
            </a:r>
          </a:p>
        </p:txBody>
      </p:sp>
      <p:sp>
        <p:nvSpPr>
          <p:cNvPr id="22537" name="Rectangle 93"/>
          <p:cNvSpPr>
            <a:spLocks noChangeArrowheads="1"/>
          </p:cNvSpPr>
          <p:nvPr/>
        </p:nvSpPr>
        <p:spPr bwMode="auto">
          <a:xfrm>
            <a:off x="5240338" y="4105275"/>
            <a:ext cx="2743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800" b="1">
                <a:solidFill>
                  <a:srgbClr val="990033"/>
                </a:solidFill>
                <a:latin typeface="Arial" charset="0"/>
              </a:rPr>
              <a:t>CLINICAL RECURRENCE</a:t>
            </a:r>
          </a:p>
          <a:p>
            <a:pPr algn="ctr" eaLnBrk="0" hangingPunct="0"/>
            <a:r>
              <a:rPr lang="it-IT" sz="1800" b="1">
                <a:solidFill>
                  <a:srgbClr val="990033"/>
                </a:solidFill>
                <a:latin typeface="Arial" charset="0"/>
              </a:rPr>
              <a:t> 12 MONTHS</a:t>
            </a:r>
          </a:p>
        </p:txBody>
      </p:sp>
      <p:sp>
        <p:nvSpPr>
          <p:cNvPr id="22538" name="Text Box 94"/>
          <p:cNvSpPr txBox="1">
            <a:spLocks noChangeArrowheads="1"/>
          </p:cNvSpPr>
          <p:nvPr/>
        </p:nvSpPr>
        <p:spPr bwMode="auto">
          <a:xfrm>
            <a:off x="5308600" y="6237288"/>
            <a:ext cx="3656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i="1">
                <a:solidFill>
                  <a:srgbClr val="006600"/>
                </a:solidFill>
                <a:latin typeface="Arial" charset="0"/>
              </a:rPr>
              <a:t>C.Papi et al. Alim Pharmacol Ther 2000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98884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Significantly fewer </a:t>
            </a:r>
            <a:r>
              <a:rPr lang="en-US" sz="1200" dirty="0" err="1"/>
              <a:t>azathioprine</a:t>
            </a:r>
            <a:r>
              <a:rPr lang="en-US" sz="1200" dirty="0"/>
              <a:t>-treated patients had a severe endoscopic score (Rutgeerts i</a:t>
            </a:r>
            <a:r>
              <a:rPr lang="en-US" sz="1200" baseline="-25000" dirty="0"/>
              <a:t>3</a:t>
            </a:r>
            <a:r>
              <a:rPr lang="en-US" sz="1200" dirty="0"/>
              <a:t>–i</a:t>
            </a:r>
            <a:r>
              <a:rPr lang="en-US" sz="1200" baseline="-25000" dirty="0"/>
              <a:t>4</a:t>
            </a:r>
            <a:r>
              <a:rPr lang="en-US" sz="1200" dirty="0"/>
              <a:t>) at their final visit compared with patients in the </a:t>
            </a:r>
            <a:r>
              <a:rPr lang="en-US" sz="1200" dirty="0" err="1"/>
              <a:t>mesalazine</a:t>
            </a:r>
            <a:r>
              <a:rPr lang="en-US" sz="1200" dirty="0"/>
              <a:t> group (9/30 (30.0%) </a:t>
            </a:r>
            <a:r>
              <a:rPr lang="en-US" sz="1200" dirty="0" err="1"/>
              <a:t>vs</a:t>
            </a:r>
            <a:r>
              <a:rPr lang="en-US" sz="1200" dirty="0"/>
              <a:t> 19/32 (59.4%), difference −29.4%, 95% CI (−53.0% to −5.7%), p=0.020, two-sided). Similar findings were observed in the PP endoscopy group (data not shown).</a:t>
            </a:r>
            <a:endParaRPr lang="it-IT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1839" b="28974"/>
          <a:stretch>
            <a:fillRect/>
          </a:stretch>
        </p:blipFill>
        <p:spPr bwMode="auto">
          <a:xfrm>
            <a:off x="467544" y="3356992"/>
            <a:ext cx="70249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0" y="476672"/>
            <a:ext cx="8316416" cy="6120680"/>
            <a:chOff x="0" y="476672"/>
            <a:chExt cx="8542826" cy="6480720"/>
          </a:xfrm>
        </p:grpSpPr>
        <p:pic>
          <p:nvPicPr>
            <p:cNvPr id="14" name="Immagine 13" descr="SIGR asa e aza in POR.jpg"/>
            <p:cNvPicPr>
              <a:picLocks noChangeAspect="1"/>
            </p:cNvPicPr>
            <p:nvPr/>
          </p:nvPicPr>
          <p:blipFill>
            <a:blip r:embed="rId3" cstate="print"/>
            <a:srcRect l="3538" t="19550" r="2751" b="32150"/>
            <a:stretch>
              <a:fillRect/>
            </a:stretch>
          </p:blipFill>
          <p:spPr>
            <a:xfrm>
              <a:off x="107504" y="476672"/>
              <a:ext cx="7704856" cy="2978348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74284"/>
            <a:stretch>
              <a:fillRect/>
            </a:stretch>
          </p:blipFill>
          <p:spPr bwMode="auto">
            <a:xfrm>
              <a:off x="0" y="3501007"/>
              <a:ext cx="7884368" cy="169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44844" b="28974"/>
            <a:stretch>
              <a:fillRect/>
            </a:stretch>
          </p:blipFill>
          <p:spPr bwMode="auto">
            <a:xfrm>
              <a:off x="0" y="5085184"/>
              <a:ext cx="8542826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tangolo 18"/>
            <p:cNvSpPr/>
            <p:nvPr/>
          </p:nvSpPr>
          <p:spPr>
            <a:xfrm>
              <a:off x="107504" y="3520886"/>
              <a:ext cx="2736304" cy="14401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7"/>
          <p:cNvSpPr>
            <a:spLocks noChangeArrowheads="1"/>
          </p:cNvSpPr>
          <p:nvPr/>
        </p:nvSpPr>
        <p:spPr bwMode="auto">
          <a:xfrm>
            <a:off x="214313" y="404813"/>
            <a:ext cx="8713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2000" b="1">
                <a:solidFill>
                  <a:srgbClr val="990033"/>
                </a:solidFill>
                <a:latin typeface="Arial" charset="0"/>
              </a:rPr>
              <a:t>PROBIOTICS</a:t>
            </a:r>
          </a:p>
        </p:txBody>
      </p:sp>
      <p:sp>
        <p:nvSpPr>
          <p:cNvPr id="23555" name="Rectangle 51"/>
          <p:cNvSpPr>
            <a:spLocks noChangeArrowheads="1"/>
          </p:cNvSpPr>
          <p:nvPr/>
        </p:nvSpPr>
        <p:spPr bwMode="auto">
          <a:xfrm>
            <a:off x="285750" y="4243388"/>
            <a:ext cx="20208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66"/>
                </a:solidFill>
                <a:latin typeface="Arial" charset="0"/>
              </a:rPr>
              <a:t>Prantera 2002            </a:t>
            </a:r>
            <a:r>
              <a:rPr lang="it-IT" sz="1200" b="1" i="1">
                <a:solidFill>
                  <a:srgbClr val="006600"/>
                </a:solidFill>
                <a:latin typeface="Arial" charset="0"/>
              </a:rPr>
              <a:t>  - LGG</a:t>
            </a:r>
            <a:endParaRPr lang="it-IT" sz="12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3556" name="Rectangle 55"/>
          <p:cNvSpPr>
            <a:spLocks noChangeArrowheads="1"/>
          </p:cNvSpPr>
          <p:nvPr/>
        </p:nvSpPr>
        <p:spPr bwMode="auto">
          <a:xfrm>
            <a:off x="285750" y="3736975"/>
            <a:ext cx="20113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66"/>
                </a:solidFill>
                <a:latin typeface="Arial" charset="0"/>
              </a:rPr>
              <a:t>Marteau P, 2006           </a:t>
            </a:r>
            <a:r>
              <a:rPr lang="it-IT" sz="1200" b="1" i="1">
                <a:solidFill>
                  <a:srgbClr val="006600"/>
                </a:solidFill>
                <a:latin typeface="Arial" charset="0"/>
              </a:rPr>
              <a:t>- LLA</a:t>
            </a:r>
            <a:endParaRPr lang="it-IT" sz="12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3557" name="Rectangle 59"/>
          <p:cNvSpPr>
            <a:spLocks noChangeArrowheads="1"/>
          </p:cNvSpPr>
          <p:nvPr/>
        </p:nvSpPr>
        <p:spPr bwMode="auto">
          <a:xfrm>
            <a:off x="285750" y="3228975"/>
            <a:ext cx="2025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 i="1">
                <a:solidFill>
                  <a:srgbClr val="000066"/>
                </a:solidFill>
                <a:latin typeface="Arial" charset="0"/>
              </a:rPr>
              <a:t>Van Gossum A, 2007  </a:t>
            </a:r>
            <a:r>
              <a:rPr lang="it-IT" sz="1200" b="1" i="1">
                <a:solidFill>
                  <a:srgbClr val="006600"/>
                </a:solidFill>
                <a:latin typeface="Arial" charset="0"/>
              </a:rPr>
              <a:t>-  LLA</a:t>
            </a:r>
            <a:endParaRPr lang="it-IT" sz="12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3558" name="Text Box 65"/>
          <p:cNvSpPr txBox="1">
            <a:spLocks noChangeArrowheads="1"/>
          </p:cNvSpPr>
          <p:nvPr/>
        </p:nvSpPr>
        <p:spPr bwMode="auto">
          <a:xfrm>
            <a:off x="1984375" y="2044700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990033"/>
                </a:solidFill>
                <a:latin typeface="Arial" charset="0"/>
              </a:rPr>
              <a:t>ENDOSCOPIC RECURRENCE</a:t>
            </a:r>
          </a:p>
        </p:txBody>
      </p:sp>
      <p:sp>
        <p:nvSpPr>
          <p:cNvPr id="23559" name="Text Box 66"/>
          <p:cNvSpPr txBox="1">
            <a:spLocks noChangeArrowheads="1"/>
          </p:cNvSpPr>
          <p:nvPr/>
        </p:nvSpPr>
        <p:spPr bwMode="auto">
          <a:xfrm>
            <a:off x="5448300" y="2044700"/>
            <a:ext cx="261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990033"/>
                </a:solidFill>
                <a:latin typeface="Arial" charset="0"/>
              </a:rPr>
              <a:t>CLINICAL RECURRENCE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951038" y="2741613"/>
            <a:ext cx="3181350" cy="2919412"/>
            <a:chOff x="1292" y="1661"/>
            <a:chExt cx="2004" cy="1839"/>
          </a:xfrm>
        </p:grpSpPr>
        <p:sp>
          <p:nvSpPr>
            <p:cNvPr id="23596" name="Rectangle 33"/>
            <p:cNvSpPr>
              <a:spLocks noChangeArrowheads="1"/>
            </p:cNvSpPr>
            <p:nvPr/>
          </p:nvSpPr>
          <p:spPr bwMode="auto">
            <a:xfrm>
              <a:off x="1657" y="1661"/>
              <a:ext cx="118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>
                  <a:solidFill>
                    <a:srgbClr val="000000"/>
                  </a:solidFill>
                  <a:latin typeface="Arial" charset="0"/>
                </a:rPr>
                <a:t>Cochrane odds ratio plot (random effects)</a:t>
              </a:r>
              <a:endParaRPr lang="it-IT">
                <a:latin typeface="Arial" charset="0"/>
              </a:endParaRPr>
            </a:p>
          </p:txBody>
        </p:sp>
        <p:sp>
          <p:nvSpPr>
            <p:cNvPr id="23597" name="Line 34"/>
            <p:cNvSpPr>
              <a:spLocks noChangeShapeType="1"/>
            </p:cNvSpPr>
            <p:nvPr/>
          </p:nvSpPr>
          <p:spPr bwMode="auto">
            <a:xfrm>
              <a:off x="1340" y="3111"/>
              <a:ext cx="192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8" name="Rectangle 35"/>
            <p:cNvSpPr>
              <a:spLocks noChangeArrowheads="1"/>
            </p:cNvSpPr>
            <p:nvPr/>
          </p:nvSpPr>
          <p:spPr bwMode="auto">
            <a:xfrm>
              <a:off x="1292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99" name="Line 36"/>
            <p:cNvSpPr>
              <a:spLocks noChangeShapeType="1"/>
            </p:cNvSpPr>
            <p:nvPr/>
          </p:nvSpPr>
          <p:spPr bwMode="auto">
            <a:xfrm flipV="1">
              <a:off x="1340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0" name="Rectangle 37"/>
            <p:cNvSpPr>
              <a:spLocks noChangeArrowheads="1"/>
            </p:cNvSpPr>
            <p:nvPr/>
          </p:nvSpPr>
          <p:spPr bwMode="auto">
            <a:xfrm>
              <a:off x="1582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0,2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01" name="Line 38"/>
            <p:cNvSpPr>
              <a:spLocks noChangeShapeType="1"/>
            </p:cNvSpPr>
            <p:nvPr/>
          </p:nvSpPr>
          <p:spPr bwMode="auto">
            <a:xfrm flipV="1">
              <a:off x="1630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2" name="Rectangle 39"/>
            <p:cNvSpPr>
              <a:spLocks noChangeArrowheads="1"/>
            </p:cNvSpPr>
            <p:nvPr/>
          </p:nvSpPr>
          <p:spPr bwMode="auto">
            <a:xfrm>
              <a:off x="1966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0,5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03" name="Line 40"/>
            <p:cNvSpPr>
              <a:spLocks noChangeShapeType="1"/>
            </p:cNvSpPr>
            <p:nvPr/>
          </p:nvSpPr>
          <p:spPr bwMode="auto">
            <a:xfrm flipV="1">
              <a:off x="2014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4" name="Rectangle 41"/>
            <p:cNvSpPr>
              <a:spLocks noChangeArrowheads="1"/>
            </p:cNvSpPr>
            <p:nvPr/>
          </p:nvSpPr>
          <p:spPr bwMode="auto">
            <a:xfrm>
              <a:off x="2277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05" name="Line 42"/>
            <p:cNvSpPr>
              <a:spLocks noChangeShapeType="1"/>
            </p:cNvSpPr>
            <p:nvPr/>
          </p:nvSpPr>
          <p:spPr bwMode="auto">
            <a:xfrm flipV="1">
              <a:off x="2303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6" name="Rectangle 43"/>
            <p:cNvSpPr>
              <a:spLocks noChangeArrowheads="1"/>
            </p:cNvSpPr>
            <p:nvPr/>
          </p:nvSpPr>
          <p:spPr bwMode="auto">
            <a:xfrm>
              <a:off x="2566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07" name="Line 44"/>
            <p:cNvSpPr>
              <a:spLocks noChangeShapeType="1"/>
            </p:cNvSpPr>
            <p:nvPr/>
          </p:nvSpPr>
          <p:spPr bwMode="auto">
            <a:xfrm flipV="1">
              <a:off x="2592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08" name="Rectangle 45"/>
            <p:cNvSpPr>
              <a:spLocks noChangeArrowheads="1"/>
            </p:cNvSpPr>
            <p:nvPr/>
          </p:nvSpPr>
          <p:spPr bwMode="auto">
            <a:xfrm>
              <a:off x="2950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09" name="Line 46"/>
            <p:cNvSpPr>
              <a:spLocks noChangeShapeType="1"/>
            </p:cNvSpPr>
            <p:nvPr/>
          </p:nvSpPr>
          <p:spPr bwMode="auto">
            <a:xfrm flipV="1">
              <a:off x="2976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0" name="Rectangle 47"/>
            <p:cNvSpPr>
              <a:spLocks noChangeArrowheads="1"/>
            </p:cNvSpPr>
            <p:nvPr/>
          </p:nvSpPr>
          <p:spPr bwMode="auto">
            <a:xfrm>
              <a:off x="3224" y="3136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11" name="Line 48"/>
            <p:cNvSpPr>
              <a:spLocks noChangeShapeType="1"/>
            </p:cNvSpPr>
            <p:nvPr/>
          </p:nvSpPr>
          <p:spPr bwMode="auto">
            <a:xfrm flipV="1">
              <a:off x="3265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2" name="Rectangle 49"/>
            <p:cNvSpPr>
              <a:spLocks noChangeArrowheads="1"/>
            </p:cNvSpPr>
            <p:nvPr/>
          </p:nvSpPr>
          <p:spPr bwMode="auto">
            <a:xfrm>
              <a:off x="1933" y="2524"/>
              <a:ext cx="1207" cy="21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3" name="Freeform 50"/>
            <p:cNvSpPr>
              <a:spLocks/>
            </p:cNvSpPr>
            <p:nvPr/>
          </p:nvSpPr>
          <p:spPr bwMode="auto">
            <a:xfrm>
              <a:off x="2486" y="2593"/>
              <a:ext cx="83" cy="76"/>
            </a:xfrm>
            <a:custGeom>
              <a:avLst/>
              <a:gdLst>
                <a:gd name="T0" fmla="*/ 0 w 83"/>
                <a:gd name="T1" fmla="*/ 38 h 76"/>
                <a:gd name="T2" fmla="*/ 41 w 83"/>
                <a:gd name="T3" fmla="*/ 76 h 76"/>
                <a:gd name="T4" fmla="*/ 83 w 83"/>
                <a:gd name="T5" fmla="*/ 38 h 76"/>
                <a:gd name="T6" fmla="*/ 41 w 83"/>
                <a:gd name="T7" fmla="*/ 0 h 76"/>
                <a:gd name="T8" fmla="*/ 0 w 83"/>
                <a:gd name="T9" fmla="*/ 3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76"/>
                <a:gd name="T17" fmla="*/ 83 w 8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76">
                  <a:moveTo>
                    <a:pt x="0" y="38"/>
                  </a:moveTo>
                  <a:lnTo>
                    <a:pt x="41" y="76"/>
                  </a:lnTo>
                  <a:lnTo>
                    <a:pt x="83" y="38"/>
                  </a:lnTo>
                  <a:lnTo>
                    <a:pt x="41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4" name="Line 52"/>
            <p:cNvSpPr>
              <a:spLocks noChangeShapeType="1"/>
            </p:cNvSpPr>
            <p:nvPr/>
          </p:nvSpPr>
          <p:spPr bwMode="auto">
            <a:xfrm>
              <a:off x="2527" y="2524"/>
              <a:ext cx="1" cy="21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5" name="Rectangle 53"/>
            <p:cNvSpPr>
              <a:spLocks noChangeArrowheads="1"/>
            </p:cNvSpPr>
            <p:nvPr/>
          </p:nvSpPr>
          <p:spPr bwMode="auto">
            <a:xfrm>
              <a:off x="2282" y="2204"/>
              <a:ext cx="743" cy="21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6" name="Freeform 54"/>
            <p:cNvSpPr>
              <a:spLocks/>
            </p:cNvSpPr>
            <p:nvPr/>
          </p:nvSpPr>
          <p:spPr bwMode="auto">
            <a:xfrm>
              <a:off x="2569" y="2234"/>
              <a:ext cx="166" cy="154"/>
            </a:xfrm>
            <a:custGeom>
              <a:avLst/>
              <a:gdLst>
                <a:gd name="T0" fmla="*/ 0 w 166"/>
                <a:gd name="T1" fmla="*/ 77 h 154"/>
                <a:gd name="T2" fmla="*/ 83 w 166"/>
                <a:gd name="T3" fmla="*/ 154 h 154"/>
                <a:gd name="T4" fmla="*/ 166 w 166"/>
                <a:gd name="T5" fmla="*/ 77 h 154"/>
                <a:gd name="T6" fmla="*/ 83 w 166"/>
                <a:gd name="T7" fmla="*/ 0 h 154"/>
                <a:gd name="T8" fmla="*/ 0 w 166"/>
                <a:gd name="T9" fmla="*/ 7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54"/>
                <a:gd name="T17" fmla="*/ 166 w 166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54">
                  <a:moveTo>
                    <a:pt x="0" y="77"/>
                  </a:moveTo>
                  <a:lnTo>
                    <a:pt x="83" y="154"/>
                  </a:lnTo>
                  <a:lnTo>
                    <a:pt x="166" y="77"/>
                  </a:lnTo>
                  <a:lnTo>
                    <a:pt x="83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7" name="Line 56"/>
            <p:cNvSpPr>
              <a:spLocks noChangeShapeType="1"/>
            </p:cNvSpPr>
            <p:nvPr/>
          </p:nvSpPr>
          <p:spPr bwMode="auto">
            <a:xfrm>
              <a:off x="2652" y="2204"/>
              <a:ext cx="1" cy="21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8" name="Rectangle 57"/>
            <p:cNvSpPr>
              <a:spLocks noChangeArrowheads="1"/>
            </p:cNvSpPr>
            <p:nvPr/>
          </p:nvSpPr>
          <p:spPr bwMode="auto">
            <a:xfrm>
              <a:off x="1620" y="1885"/>
              <a:ext cx="879" cy="21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19" name="Freeform 58"/>
            <p:cNvSpPr>
              <a:spLocks/>
            </p:cNvSpPr>
            <p:nvPr/>
          </p:nvSpPr>
          <p:spPr bwMode="auto">
            <a:xfrm>
              <a:off x="2000" y="1936"/>
              <a:ext cx="120" cy="111"/>
            </a:xfrm>
            <a:custGeom>
              <a:avLst/>
              <a:gdLst>
                <a:gd name="T0" fmla="*/ 0 w 120"/>
                <a:gd name="T1" fmla="*/ 55 h 111"/>
                <a:gd name="T2" fmla="*/ 60 w 120"/>
                <a:gd name="T3" fmla="*/ 111 h 111"/>
                <a:gd name="T4" fmla="*/ 120 w 120"/>
                <a:gd name="T5" fmla="*/ 55 h 111"/>
                <a:gd name="T6" fmla="*/ 60 w 120"/>
                <a:gd name="T7" fmla="*/ 0 h 111"/>
                <a:gd name="T8" fmla="*/ 0 w 120"/>
                <a:gd name="T9" fmla="*/ 5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11"/>
                <a:gd name="T17" fmla="*/ 120 w 120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11">
                  <a:moveTo>
                    <a:pt x="0" y="55"/>
                  </a:moveTo>
                  <a:lnTo>
                    <a:pt x="60" y="111"/>
                  </a:lnTo>
                  <a:lnTo>
                    <a:pt x="120" y="55"/>
                  </a:lnTo>
                  <a:lnTo>
                    <a:pt x="6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20" name="Line 60"/>
            <p:cNvSpPr>
              <a:spLocks noChangeShapeType="1"/>
            </p:cNvSpPr>
            <p:nvPr/>
          </p:nvSpPr>
          <p:spPr bwMode="auto">
            <a:xfrm>
              <a:off x="2060" y="1885"/>
              <a:ext cx="1" cy="21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21" name="Line 61"/>
            <p:cNvSpPr>
              <a:spLocks noChangeShapeType="1"/>
            </p:cNvSpPr>
            <p:nvPr/>
          </p:nvSpPr>
          <p:spPr bwMode="auto">
            <a:xfrm>
              <a:off x="2303" y="1885"/>
              <a:ext cx="1" cy="1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22" name="Freeform 62"/>
            <p:cNvSpPr>
              <a:spLocks/>
            </p:cNvSpPr>
            <p:nvPr/>
          </p:nvSpPr>
          <p:spPr bwMode="auto">
            <a:xfrm>
              <a:off x="2032" y="2844"/>
              <a:ext cx="764" cy="213"/>
            </a:xfrm>
            <a:custGeom>
              <a:avLst/>
              <a:gdLst>
                <a:gd name="T0" fmla="*/ 0 w 330"/>
                <a:gd name="T1" fmla="*/ 50 h 100"/>
                <a:gd name="T2" fmla="*/ 165 w 330"/>
                <a:gd name="T3" fmla="*/ 0 h 100"/>
                <a:gd name="T4" fmla="*/ 330 w 330"/>
                <a:gd name="T5" fmla="*/ 50 h 100"/>
                <a:gd name="T6" fmla="*/ 165 w 330"/>
                <a:gd name="T7" fmla="*/ 100 h 100"/>
                <a:gd name="T8" fmla="*/ 0 w 330"/>
                <a:gd name="T9" fmla="*/ 5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100"/>
                <a:gd name="T17" fmla="*/ 330 w 33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100">
                  <a:moveTo>
                    <a:pt x="0" y="50"/>
                  </a:moveTo>
                  <a:lnTo>
                    <a:pt x="165" y="0"/>
                  </a:lnTo>
                  <a:lnTo>
                    <a:pt x="330" y="50"/>
                  </a:lnTo>
                  <a:lnTo>
                    <a:pt x="165" y="100"/>
                  </a:lnTo>
                  <a:lnTo>
                    <a:pt x="0" y="50"/>
                  </a:lnTo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23" name="Line 63"/>
            <p:cNvSpPr>
              <a:spLocks noChangeShapeType="1"/>
            </p:cNvSpPr>
            <p:nvPr/>
          </p:nvSpPr>
          <p:spPr bwMode="auto">
            <a:xfrm>
              <a:off x="2414" y="2844"/>
              <a:ext cx="1" cy="21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24" name="Rectangle 64"/>
            <p:cNvSpPr>
              <a:spLocks noChangeArrowheads="1"/>
            </p:cNvSpPr>
            <p:nvPr/>
          </p:nvSpPr>
          <p:spPr bwMode="auto">
            <a:xfrm>
              <a:off x="1312" y="3249"/>
              <a:ext cx="198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DL pooled odds ratio = 1,303729  (95% CI = 0,522961 to 3,250163)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625" name="Rectangle 69"/>
            <p:cNvSpPr>
              <a:spLocks noChangeArrowheads="1"/>
            </p:cNvSpPr>
            <p:nvPr/>
          </p:nvSpPr>
          <p:spPr bwMode="auto">
            <a:xfrm>
              <a:off x="1610" y="3385"/>
              <a:ext cx="13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Arial" charset="0"/>
                </a:rPr>
                <a:t>PROBIOTIC              CONTROL</a:t>
              </a:r>
              <a:endParaRPr lang="it-IT" sz="12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43563" y="2741613"/>
            <a:ext cx="3716337" cy="2919412"/>
            <a:chOff x="3555" y="1661"/>
            <a:chExt cx="2341" cy="1839"/>
          </a:xfrm>
        </p:grpSpPr>
        <p:sp>
          <p:nvSpPr>
            <p:cNvPr id="23564" name="Rectangle 2"/>
            <p:cNvSpPr>
              <a:spLocks noChangeArrowheads="1"/>
            </p:cNvSpPr>
            <p:nvPr/>
          </p:nvSpPr>
          <p:spPr bwMode="auto">
            <a:xfrm>
              <a:off x="3920" y="1661"/>
              <a:ext cx="118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>
                  <a:solidFill>
                    <a:srgbClr val="000000"/>
                  </a:solidFill>
                  <a:latin typeface="Arial" charset="0"/>
                </a:rPr>
                <a:t>Cochrane odds ratio plot (random effects)</a:t>
              </a:r>
              <a:endParaRPr lang="it-IT">
                <a:latin typeface="Arial" charset="0"/>
              </a:endParaRPr>
            </a:p>
          </p:txBody>
        </p:sp>
        <p:sp>
          <p:nvSpPr>
            <p:cNvPr id="23565" name="Line 3"/>
            <p:cNvSpPr>
              <a:spLocks noChangeShapeType="1"/>
            </p:cNvSpPr>
            <p:nvPr/>
          </p:nvSpPr>
          <p:spPr bwMode="auto">
            <a:xfrm>
              <a:off x="3603" y="3111"/>
              <a:ext cx="192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6" name="Rectangle 4"/>
            <p:cNvSpPr>
              <a:spLocks noChangeArrowheads="1"/>
            </p:cNvSpPr>
            <p:nvPr/>
          </p:nvSpPr>
          <p:spPr bwMode="auto">
            <a:xfrm>
              <a:off x="3555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67" name="Line 5"/>
            <p:cNvSpPr>
              <a:spLocks noChangeShapeType="1"/>
            </p:cNvSpPr>
            <p:nvPr/>
          </p:nvSpPr>
          <p:spPr bwMode="auto">
            <a:xfrm flipV="1">
              <a:off x="3603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3747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0,2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69" name="Line 7"/>
            <p:cNvSpPr>
              <a:spLocks noChangeShapeType="1"/>
            </p:cNvSpPr>
            <p:nvPr/>
          </p:nvSpPr>
          <p:spPr bwMode="auto">
            <a:xfrm flipV="1">
              <a:off x="3795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70" name="Rectangle 8"/>
            <p:cNvSpPr>
              <a:spLocks noChangeArrowheads="1"/>
            </p:cNvSpPr>
            <p:nvPr/>
          </p:nvSpPr>
          <p:spPr bwMode="auto">
            <a:xfrm>
              <a:off x="4004" y="3136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0,5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71" name="Line 9"/>
            <p:cNvSpPr>
              <a:spLocks noChangeShapeType="1"/>
            </p:cNvSpPr>
            <p:nvPr/>
          </p:nvSpPr>
          <p:spPr bwMode="auto">
            <a:xfrm flipV="1">
              <a:off x="4052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4218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73" name="Line 11"/>
            <p:cNvSpPr>
              <a:spLocks noChangeShapeType="1"/>
            </p:cNvSpPr>
            <p:nvPr/>
          </p:nvSpPr>
          <p:spPr bwMode="auto">
            <a:xfrm flipV="1">
              <a:off x="4244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74" name="Rectangle 12"/>
            <p:cNvSpPr>
              <a:spLocks noChangeArrowheads="1"/>
            </p:cNvSpPr>
            <p:nvPr/>
          </p:nvSpPr>
          <p:spPr bwMode="auto">
            <a:xfrm>
              <a:off x="4410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75" name="Line 13"/>
            <p:cNvSpPr>
              <a:spLocks noChangeShapeType="1"/>
            </p:cNvSpPr>
            <p:nvPr/>
          </p:nvSpPr>
          <p:spPr bwMode="auto">
            <a:xfrm flipV="1">
              <a:off x="4436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76" name="Rectangle 14"/>
            <p:cNvSpPr>
              <a:spLocks noChangeArrowheads="1"/>
            </p:cNvSpPr>
            <p:nvPr/>
          </p:nvSpPr>
          <p:spPr bwMode="auto">
            <a:xfrm>
              <a:off x="4667" y="3136"/>
              <a:ext cx="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77" name="Line 15"/>
            <p:cNvSpPr>
              <a:spLocks noChangeShapeType="1"/>
            </p:cNvSpPr>
            <p:nvPr/>
          </p:nvSpPr>
          <p:spPr bwMode="auto">
            <a:xfrm flipV="1">
              <a:off x="4693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78" name="Rectangle 16"/>
            <p:cNvSpPr>
              <a:spLocks noChangeArrowheads="1"/>
            </p:cNvSpPr>
            <p:nvPr/>
          </p:nvSpPr>
          <p:spPr bwMode="auto">
            <a:xfrm>
              <a:off x="4844" y="3136"/>
              <a:ext cx="7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79" name="Line 17"/>
            <p:cNvSpPr>
              <a:spLocks noChangeShapeType="1"/>
            </p:cNvSpPr>
            <p:nvPr/>
          </p:nvSpPr>
          <p:spPr bwMode="auto">
            <a:xfrm flipV="1">
              <a:off x="4885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0" name="Rectangle 18"/>
            <p:cNvSpPr>
              <a:spLocks noChangeArrowheads="1"/>
            </p:cNvSpPr>
            <p:nvPr/>
          </p:nvSpPr>
          <p:spPr bwMode="auto">
            <a:xfrm>
              <a:off x="5472" y="3136"/>
              <a:ext cx="10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81" name="Line 19"/>
            <p:cNvSpPr>
              <a:spLocks noChangeShapeType="1"/>
            </p:cNvSpPr>
            <p:nvPr/>
          </p:nvSpPr>
          <p:spPr bwMode="auto">
            <a:xfrm flipV="1">
              <a:off x="5528" y="3111"/>
              <a:ext cx="1" cy="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2" name="Rectangle 20"/>
            <p:cNvSpPr>
              <a:spLocks noChangeArrowheads="1"/>
            </p:cNvSpPr>
            <p:nvPr/>
          </p:nvSpPr>
          <p:spPr bwMode="auto">
            <a:xfrm>
              <a:off x="3994" y="2524"/>
              <a:ext cx="849" cy="21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3" name="Freeform 21"/>
            <p:cNvSpPr>
              <a:spLocks/>
            </p:cNvSpPr>
            <p:nvPr/>
          </p:nvSpPr>
          <p:spPr bwMode="auto">
            <a:xfrm>
              <a:off x="4369" y="2593"/>
              <a:ext cx="83" cy="76"/>
            </a:xfrm>
            <a:custGeom>
              <a:avLst/>
              <a:gdLst>
                <a:gd name="T0" fmla="*/ 0 w 83"/>
                <a:gd name="T1" fmla="*/ 38 h 76"/>
                <a:gd name="T2" fmla="*/ 42 w 83"/>
                <a:gd name="T3" fmla="*/ 76 h 76"/>
                <a:gd name="T4" fmla="*/ 83 w 83"/>
                <a:gd name="T5" fmla="*/ 38 h 76"/>
                <a:gd name="T6" fmla="*/ 42 w 83"/>
                <a:gd name="T7" fmla="*/ 0 h 76"/>
                <a:gd name="T8" fmla="*/ 0 w 83"/>
                <a:gd name="T9" fmla="*/ 3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76"/>
                <a:gd name="T17" fmla="*/ 83 w 8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76">
                  <a:moveTo>
                    <a:pt x="0" y="38"/>
                  </a:moveTo>
                  <a:lnTo>
                    <a:pt x="42" y="76"/>
                  </a:lnTo>
                  <a:lnTo>
                    <a:pt x="83" y="38"/>
                  </a:lnTo>
                  <a:lnTo>
                    <a:pt x="4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4" name="Line 22"/>
            <p:cNvSpPr>
              <a:spLocks noChangeShapeType="1"/>
            </p:cNvSpPr>
            <p:nvPr/>
          </p:nvSpPr>
          <p:spPr bwMode="auto">
            <a:xfrm>
              <a:off x="4411" y="2524"/>
              <a:ext cx="1" cy="21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5" name="Rectangle 23"/>
            <p:cNvSpPr>
              <a:spLocks noChangeArrowheads="1"/>
            </p:cNvSpPr>
            <p:nvPr/>
          </p:nvSpPr>
          <p:spPr bwMode="auto">
            <a:xfrm>
              <a:off x="3830" y="2204"/>
              <a:ext cx="1062" cy="214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6" name="Freeform 24"/>
            <p:cNvSpPr>
              <a:spLocks/>
            </p:cNvSpPr>
            <p:nvPr/>
          </p:nvSpPr>
          <p:spPr bwMode="auto">
            <a:xfrm>
              <a:off x="4260" y="2234"/>
              <a:ext cx="167" cy="154"/>
            </a:xfrm>
            <a:custGeom>
              <a:avLst/>
              <a:gdLst>
                <a:gd name="T0" fmla="*/ 0 w 167"/>
                <a:gd name="T1" fmla="*/ 77 h 154"/>
                <a:gd name="T2" fmla="*/ 84 w 167"/>
                <a:gd name="T3" fmla="*/ 154 h 154"/>
                <a:gd name="T4" fmla="*/ 167 w 167"/>
                <a:gd name="T5" fmla="*/ 77 h 154"/>
                <a:gd name="T6" fmla="*/ 84 w 167"/>
                <a:gd name="T7" fmla="*/ 0 h 154"/>
                <a:gd name="T8" fmla="*/ 0 w 167"/>
                <a:gd name="T9" fmla="*/ 77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"/>
                <a:gd name="T16" fmla="*/ 0 h 154"/>
                <a:gd name="T17" fmla="*/ 167 w 16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" h="154">
                  <a:moveTo>
                    <a:pt x="0" y="77"/>
                  </a:moveTo>
                  <a:lnTo>
                    <a:pt x="84" y="154"/>
                  </a:lnTo>
                  <a:lnTo>
                    <a:pt x="167" y="77"/>
                  </a:lnTo>
                  <a:lnTo>
                    <a:pt x="84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7" name="Line 25"/>
            <p:cNvSpPr>
              <a:spLocks noChangeShapeType="1"/>
            </p:cNvSpPr>
            <p:nvPr/>
          </p:nvSpPr>
          <p:spPr bwMode="auto">
            <a:xfrm>
              <a:off x="4344" y="2204"/>
              <a:ext cx="1" cy="21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8" name="Rectangle 26"/>
            <p:cNvSpPr>
              <a:spLocks noChangeArrowheads="1"/>
            </p:cNvSpPr>
            <p:nvPr/>
          </p:nvSpPr>
          <p:spPr bwMode="auto">
            <a:xfrm>
              <a:off x="3765" y="1885"/>
              <a:ext cx="604" cy="213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89" name="Freeform 27"/>
            <p:cNvSpPr>
              <a:spLocks/>
            </p:cNvSpPr>
            <p:nvPr/>
          </p:nvSpPr>
          <p:spPr bwMode="auto">
            <a:xfrm>
              <a:off x="4011" y="1936"/>
              <a:ext cx="120" cy="111"/>
            </a:xfrm>
            <a:custGeom>
              <a:avLst/>
              <a:gdLst>
                <a:gd name="T0" fmla="*/ 0 w 120"/>
                <a:gd name="T1" fmla="*/ 55 h 111"/>
                <a:gd name="T2" fmla="*/ 60 w 120"/>
                <a:gd name="T3" fmla="*/ 111 h 111"/>
                <a:gd name="T4" fmla="*/ 120 w 120"/>
                <a:gd name="T5" fmla="*/ 55 h 111"/>
                <a:gd name="T6" fmla="*/ 60 w 120"/>
                <a:gd name="T7" fmla="*/ 0 h 111"/>
                <a:gd name="T8" fmla="*/ 0 w 120"/>
                <a:gd name="T9" fmla="*/ 5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11"/>
                <a:gd name="T17" fmla="*/ 120 w 120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11">
                  <a:moveTo>
                    <a:pt x="0" y="55"/>
                  </a:moveTo>
                  <a:lnTo>
                    <a:pt x="60" y="111"/>
                  </a:lnTo>
                  <a:lnTo>
                    <a:pt x="120" y="55"/>
                  </a:lnTo>
                  <a:lnTo>
                    <a:pt x="6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0" name="Line 28"/>
            <p:cNvSpPr>
              <a:spLocks noChangeShapeType="1"/>
            </p:cNvSpPr>
            <p:nvPr/>
          </p:nvSpPr>
          <p:spPr bwMode="auto">
            <a:xfrm>
              <a:off x="4071" y="1885"/>
              <a:ext cx="1" cy="21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1" name="Line 29"/>
            <p:cNvSpPr>
              <a:spLocks noChangeShapeType="1"/>
            </p:cNvSpPr>
            <p:nvPr/>
          </p:nvSpPr>
          <p:spPr bwMode="auto">
            <a:xfrm>
              <a:off x="4244" y="1885"/>
              <a:ext cx="1" cy="12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2" name="Freeform 30"/>
            <p:cNvSpPr>
              <a:spLocks/>
            </p:cNvSpPr>
            <p:nvPr/>
          </p:nvSpPr>
          <p:spPr bwMode="auto">
            <a:xfrm>
              <a:off x="4011" y="2844"/>
              <a:ext cx="446" cy="213"/>
            </a:xfrm>
            <a:custGeom>
              <a:avLst/>
              <a:gdLst>
                <a:gd name="T0" fmla="*/ 0 w 193"/>
                <a:gd name="T1" fmla="*/ 50 h 100"/>
                <a:gd name="T2" fmla="*/ 97 w 193"/>
                <a:gd name="T3" fmla="*/ 0 h 100"/>
                <a:gd name="T4" fmla="*/ 193 w 193"/>
                <a:gd name="T5" fmla="*/ 50 h 100"/>
                <a:gd name="T6" fmla="*/ 97 w 193"/>
                <a:gd name="T7" fmla="*/ 100 h 100"/>
                <a:gd name="T8" fmla="*/ 0 w 193"/>
                <a:gd name="T9" fmla="*/ 5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0"/>
                <a:gd name="T17" fmla="*/ 193 w 193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0">
                  <a:moveTo>
                    <a:pt x="0" y="50"/>
                  </a:moveTo>
                  <a:lnTo>
                    <a:pt x="97" y="0"/>
                  </a:lnTo>
                  <a:lnTo>
                    <a:pt x="193" y="50"/>
                  </a:lnTo>
                  <a:lnTo>
                    <a:pt x="97" y="100"/>
                  </a:lnTo>
                  <a:lnTo>
                    <a:pt x="0" y="50"/>
                  </a:lnTo>
                </a:path>
              </a:pathLst>
            </a:cu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3" name="Line 31"/>
            <p:cNvSpPr>
              <a:spLocks noChangeShapeType="1"/>
            </p:cNvSpPr>
            <p:nvPr/>
          </p:nvSpPr>
          <p:spPr bwMode="auto">
            <a:xfrm>
              <a:off x="4235" y="2844"/>
              <a:ext cx="1" cy="21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94" name="Rectangle 32"/>
            <p:cNvSpPr>
              <a:spLocks noChangeArrowheads="1"/>
            </p:cNvSpPr>
            <p:nvPr/>
          </p:nvSpPr>
          <p:spPr bwMode="auto">
            <a:xfrm>
              <a:off x="3560" y="3249"/>
              <a:ext cx="233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it-IT" sz="800" b="1" i="1">
                  <a:solidFill>
                    <a:srgbClr val="000000"/>
                  </a:solidFill>
                  <a:latin typeface="Arial" charset="0"/>
                </a:rPr>
                <a:t>DL pooled odds ratio = 0,963519  (95% CI = 0,431903 to 2,149485)</a:t>
              </a:r>
              <a:endParaRPr lang="it-IT" sz="800" b="1">
                <a:latin typeface="Arial" charset="0"/>
              </a:endParaRPr>
            </a:p>
          </p:txBody>
        </p:sp>
        <p:sp>
          <p:nvSpPr>
            <p:cNvPr id="23595" name="Rectangle 70"/>
            <p:cNvSpPr>
              <a:spLocks noChangeArrowheads="1"/>
            </p:cNvSpPr>
            <p:nvPr/>
          </p:nvSpPr>
          <p:spPr bwMode="auto">
            <a:xfrm>
              <a:off x="3560" y="3385"/>
              <a:ext cx="138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200" b="1" i="1">
                  <a:solidFill>
                    <a:srgbClr val="000000"/>
                  </a:solidFill>
                  <a:latin typeface="Arial" charset="0"/>
                </a:rPr>
                <a:t>PROBIOTIC              CONTROL</a:t>
              </a:r>
              <a:endParaRPr lang="it-IT" sz="1200" b="1">
                <a:solidFill>
                  <a:srgbClr val="000066"/>
                </a:solidFill>
                <a:latin typeface="Arial" charset="0"/>
              </a:endParaRPr>
            </a:p>
          </p:txBody>
        </p:sp>
      </p:grpSp>
      <p:pic>
        <p:nvPicPr>
          <p:cNvPr id="23562" name="Picture 74" descr="stipsi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25" y="765175"/>
            <a:ext cx="135096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75"/>
          <p:cNvSpPr txBox="1">
            <a:spLocks noChangeArrowheads="1"/>
          </p:cNvSpPr>
          <p:nvPr/>
        </p:nvSpPr>
        <p:spPr bwMode="auto">
          <a:xfrm>
            <a:off x="5956300" y="6237288"/>
            <a:ext cx="3656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 i="1">
                <a:solidFill>
                  <a:srgbClr val="006600"/>
                </a:solidFill>
                <a:latin typeface="Arial" charset="0"/>
              </a:rPr>
              <a:t>Rahimi R et al. Dig Dis Sci 2009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88" y="1463030"/>
            <a:ext cx="8610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8286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2888" y="35620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11"/>
          <p:cNvGrpSpPr/>
          <p:nvPr/>
        </p:nvGrpSpPr>
        <p:grpSpPr>
          <a:xfrm>
            <a:off x="179512" y="6619875"/>
            <a:ext cx="2328639" cy="238125"/>
            <a:chOff x="179512" y="6619875"/>
            <a:chExt cx="2328639" cy="2381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9926" y="6619875"/>
              <a:ext cx="10382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6629400"/>
              <a:ext cx="13335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o 12"/>
          <p:cNvGrpSpPr/>
          <p:nvPr/>
        </p:nvGrpSpPr>
        <p:grpSpPr>
          <a:xfrm>
            <a:off x="1259632" y="404664"/>
            <a:ext cx="7223348" cy="686786"/>
            <a:chOff x="1259632" y="404664"/>
            <a:chExt cx="7223348" cy="686786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59632" y="404664"/>
              <a:ext cx="6969237" cy="683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040" y="793279"/>
              <a:ext cx="3550940" cy="298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" name="Connettore 1 9"/>
          <p:cNvCxnSpPr/>
          <p:nvPr/>
        </p:nvCxnSpPr>
        <p:spPr>
          <a:xfrm>
            <a:off x="6948264" y="1916832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100664" y="4509120"/>
            <a:ext cx="7200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14838" cy="52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3908" y="-30777"/>
            <a:ext cx="7056784" cy="46166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i="1" dirty="0">
                <a:solidFill>
                  <a:srgbClr val="000066"/>
                </a:solidFill>
                <a:cs typeface="Aharoni" pitchFamily="2" charset="-79"/>
              </a:rPr>
              <a:t>5</a:t>
            </a:r>
            <a:r>
              <a:rPr lang="it-IT" b="1" i="1" dirty="0">
                <a:solidFill>
                  <a:srgbClr val="000066"/>
                </a:solidFill>
                <a:cs typeface="Aharoni" pitchFamily="2" charset="-79"/>
              </a:rPr>
              <a:t>-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ASA vs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0" y="-15509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5125"/>
            <a:ext cx="4114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422"/>
          <p:cNvGrpSpPr/>
          <p:nvPr/>
        </p:nvGrpSpPr>
        <p:grpSpPr>
          <a:xfrm>
            <a:off x="1691680" y="3645024"/>
            <a:ext cx="5544616" cy="2880320"/>
            <a:chOff x="5661750" y="365168"/>
            <a:chExt cx="5064816" cy="3657600"/>
          </a:xfrm>
        </p:grpSpPr>
        <p:sp>
          <p:nvSpPr>
            <p:cNvPr id="28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5661750" y="365168"/>
              <a:ext cx="5029200" cy="3657600"/>
            </a:xfrm>
            <a:custGeom>
              <a:avLst/>
              <a:gdLst>
                <a:gd name="connsiteX0" fmla="*/ 0 w 5029200"/>
                <a:gd name="connsiteY0" fmla="*/ 0 h 3657600"/>
                <a:gd name="connsiteX1" fmla="*/ 5029200 w 5029200"/>
                <a:gd name="connsiteY1" fmla="*/ 0 h 3657600"/>
                <a:gd name="connsiteX2" fmla="*/ 5029200 w 5029200"/>
                <a:gd name="connsiteY2" fmla="*/ 3657600 h 3657600"/>
                <a:gd name="connsiteX3" fmla="*/ 0 w 5029200"/>
                <a:gd name="connsiteY3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0" h="3657600">
                  <a:moveTo>
                    <a:pt x="0" y="0"/>
                  </a:moveTo>
                  <a:lnTo>
                    <a:pt x="5029200" y="0"/>
                  </a:lnTo>
                  <a:lnTo>
                    <a:pt x="5029200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EAF2F3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5661750" y="365168"/>
              <a:ext cx="5029047" cy="3657600"/>
            </a:xfrm>
            <a:custGeom>
              <a:avLst/>
              <a:gdLst>
                <a:gd name="connsiteX0" fmla="*/ 0 w 5029047"/>
                <a:gd name="connsiteY0" fmla="*/ 0 h 3657600"/>
                <a:gd name="connsiteX1" fmla="*/ 5029048 w 5029047"/>
                <a:gd name="connsiteY1" fmla="*/ 0 h 3657600"/>
                <a:gd name="connsiteX2" fmla="*/ 5029048 w 5029047"/>
                <a:gd name="connsiteY2" fmla="*/ 3657600 h 3657600"/>
                <a:gd name="connsiteX3" fmla="*/ 0 w 5029047"/>
                <a:gd name="connsiteY3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047" h="3657600">
                  <a:moveTo>
                    <a:pt x="0" y="0"/>
                  </a:moveTo>
                  <a:lnTo>
                    <a:pt x="5029048" y="0"/>
                  </a:lnTo>
                  <a:lnTo>
                    <a:pt x="5029048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5665407" y="368825"/>
              <a:ext cx="5021732" cy="3650284"/>
            </a:xfrm>
            <a:custGeom>
              <a:avLst/>
              <a:gdLst>
                <a:gd name="connsiteX0" fmla="*/ 0 w 5021732"/>
                <a:gd name="connsiteY0" fmla="*/ 0 h 3650284"/>
                <a:gd name="connsiteX1" fmla="*/ 5021733 w 5021732"/>
                <a:gd name="connsiteY1" fmla="*/ 0 h 3650284"/>
                <a:gd name="connsiteX2" fmla="*/ 5021733 w 5021732"/>
                <a:gd name="connsiteY2" fmla="*/ 3650285 h 3650284"/>
                <a:gd name="connsiteX3" fmla="*/ 0 w 5021732"/>
                <a:gd name="connsiteY3" fmla="*/ 3650285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1732" h="3650284">
                  <a:moveTo>
                    <a:pt x="0" y="0"/>
                  </a:moveTo>
                  <a:lnTo>
                    <a:pt x="5021733" y="0"/>
                  </a:lnTo>
                  <a:lnTo>
                    <a:pt x="5021733" y="3650285"/>
                  </a:lnTo>
                  <a:lnTo>
                    <a:pt x="0" y="3650285"/>
                  </a:lnTo>
                  <a:close/>
                </a:path>
              </a:pathLst>
            </a:custGeom>
            <a:noFill/>
            <a:ln w="7315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714862"/>
              <a:ext cx="3722547" cy="1894344"/>
            </a:xfrm>
            <a:custGeom>
              <a:avLst/>
              <a:gdLst>
                <a:gd name="connsiteX0" fmla="*/ 0 w 3722547"/>
                <a:gd name="connsiteY0" fmla="*/ 0 h 1894344"/>
                <a:gd name="connsiteX1" fmla="*/ 3722548 w 3722547"/>
                <a:gd name="connsiteY1" fmla="*/ 0 h 1894344"/>
                <a:gd name="connsiteX2" fmla="*/ 3722548 w 3722547"/>
                <a:gd name="connsiteY2" fmla="*/ 1894345 h 1894344"/>
                <a:gd name="connsiteX3" fmla="*/ 0 w 3722547"/>
                <a:gd name="connsiteY3" fmla="*/ 1894345 h 18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2547" h="1894344">
                  <a:moveTo>
                    <a:pt x="0" y="0"/>
                  </a:moveTo>
                  <a:lnTo>
                    <a:pt x="3722548" y="0"/>
                  </a:lnTo>
                  <a:lnTo>
                    <a:pt x="3722548" y="1894345"/>
                  </a:lnTo>
                  <a:lnTo>
                    <a:pt x="0" y="1894345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4780" y="718520"/>
              <a:ext cx="3715232" cy="1887029"/>
            </a:xfrm>
            <a:custGeom>
              <a:avLst/>
              <a:gdLst>
                <a:gd name="connsiteX0" fmla="*/ 0 w 3715232"/>
                <a:gd name="connsiteY0" fmla="*/ 0 h 1887029"/>
                <a:gd name="connsiteX1" fmla="*/ 3715233 w 3715232"/>
                <a:gd name="connsiteY1" fmla="*/ 0 h 1887029"/>
                <a:gd name="connsiteX2" fmla="*/ 3715233 w 3715232"/>
                <a:gd name="connsiteY2" fmla="*/ 1887030 h 1887029"/>
                <a:gd name="connsiteX3" fmla="*/ 0 w 3715232"/>
                <a:gd name="connsiteY3" fmla="*/ 1887030 h 188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5232" h="1887029">
                  <a:moveTo>
                    <a:pt x="0" y="0"/>
                  </a:moveTo>
                  <a:lnTo>
                    <a:pt x="3715233" y="0"/>
                  </a:lnTo>
                  <a:lnTo>
                    <a:pt x="3715233" y="1887030"/>
                  </a:lnTo>
                  <a:lnTo>
                    <a:pt x="0" y="1887030"/>
                  </a:lnTo>
                  <a:close/>
                </a:path>
              </a:pathLst>
            </a:custGeom>
            <a:noFill/>
            <a:ln w="731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2528740"/>
              <a:ext cx="3722547" cy="1270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2095428"/>
              <a:ext cx="3722547" cy="1270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1662117"/>
              <a:ext cx="3722547" cy="1270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1228641"/>
              <a:ext cx="3722547" cy="1270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871590" y="2272708"/>
              <a:ext cx="3561460" cy="256184"/>
            </a:xfrm>
            <a:custGeom>
              <a:avLst/>
              <a:gdLst>
                <a:gd name="connsiteX0" fmla="*/ 0 w 3561460"/>
                <a:gd name="connsiteY0" fmla="*/ 256184 h 256184"/>
                <a:gd name="connsiteX1" fmla="*/ 0 w 3561460"/>
                <a:gd name="connsiteY1" fmla="*/ 256184 h 256184"/>
                <a:gd name="connsiteX2" fmla="*/ 0 w 3561460"/>
                <a:gd name="connsiteY2" fmla="*/ 256184 h 256184"/>
                <a:gd name="connsiteX3" fmla="*/ 0 w 3561460"/>
                <a:gd name="connsiteY3" fmla="*/ 256184 h 256184"/>
                <a:gd name="connsiteX4" fmla="*/ 0 w 3561460"/>
                <a:gd name="connsiteY4" fmla="*/ 256184 h 256184"/>
                <a:gd name="connsiteX5" fmla="*/ 0 w 3561460"/>
                <a:gd name="connsiteY5" fmla="*/ 256184 h 256184"/>
                <a:gd name="connsiteX6" fmla="*/ 0 w 3561460"/>
                <a:gd name="connsiteY6" fmla="*/ 256184 h 256184"/>
                <a:gd name="connsiteX7" fmla="*/ 1807362 w 3561460"/>
                <a:gd name="connsiteY7" fmla="*/ 256184 h 256184"/>
                <a:gd name="connsiteX8" fmla="*/ 1807362 w 3561460"/>
                <a:gd name="connsiteY8" fmla="*/ 212801 h 256184"/>
                <a:gd name="connsiteX9" fmla="*/ 2303056 w 3561460"/>
                <a:gd name="connsiteY9" fmla="*/ 212801 h 256184"/>
                <a:gd name="connsiteX10" fmla="*/ 2303056 w 3561460"/>
                <a:gd name="connsiteY10" fmla="*/ 212801 h 256184"/>
                <a:gd name="connsiteX11" fmla="*/ 2303056 w 3561460"/>
                <a:gd name="connsiteY11" fmla="*/ 212801 h 256184"/>
                <a:gd name="connsiteX12" fmla="*/ 2303056 w 3561460"/>
                <a:gd name="connsiteY12" fmla="*/ 212801 h 256184"/>
                <a:gd name="connsiteX13" fmla="*/ 2498878 w 3561460"/>
                <a:gd name="connsiteY13" fmla="*/ 212801 h 256184"/>
                <a:gd name="connsiteX14" fmla="*/ 2498878 w 3561460"/>
                <a:gd name="connsiteY14" fmla="*/ 212801 h 256184"/>
                <a:gd name="connsiteX15" fmla="*/ 2498878 w 3561460"/>
                <a:gd name="connsiteY15" fmla="*/ 212801 h 256184"/>
                <a:gd name="connsiteX16" fmla="*/ 2498878 w 3561460"/>
                <a:gd name="connsiteY16" fmla="*/ 212801 h 256184"/>
                <a:gd name="connsiteX17" fmla="*/ 2739339 w 3561460"/>
                <a:gd name="connsiteY17" fmla="*/ 212801 h 256184"/>
                <a:gd name="connsiteX18" fmla="*/ 2739339 w 3561460"/>
                <a:gd name="connsiteY18" fmla="*/ 212801 h 256184"/>
                <a:gd name="connsiteX19" fmla="*/ 2739339 w 3561460"/>
                <a:gd name="connsiteY19" fmla="*/ 212801 h 256184"/>
                <a:gd name="connsiteX20" fmla="*/ 2739339 w 3561460"/>
                <a:gd name="connsiteY20" fmla="*/ 212801 h 256184"/>
                <a:gd name="connsiteX21" fmla="*/ 2860040 w 3561460"/>
                <a:gd name="connsiteY21" fmla="*/ 212801 h 256184"/>
                <a:gd name="connsiteX22" fmla="*/ 2860040 w 3561460"/>
                <a:gd name="connsiteY22" fmla="*/ 165811 h 256184"/>
                <a:gd name="connsiteX23" fmla="*/ 2956065 w 3561460"/>
                <a:gd name="connsiteY23" fmla="*/ 165811 h 256184"/>
                <a:gd name="connsiteX24" fmla="*/ 2956065 w 3561460"/>
                <a:gd name="connsiteY24" fmla="*/ 165811 h 256184"/>
                <a:gd name="connsiteX25" fmla="*/ 2956065 w 3561460"/>
                <a:gd name="connsiteY25" fmla="*/ 165811 h 256184"/>
                <a:gd name="connsiteX26" fmla="*/ 2956065 w 3561460"/>
                <a:gd name="connsiteY26" fmla="*/ 165811 h 256184"/>
                <a:gd name="connsiteX27" fmla="*/ 3017355 w 3561460"/>
                <a:gd name="connsiteY27" fmla="*/ 165811 h 256184"/>
                <a:gd name="connsiteX28" fmla="*/ 3017355 w 3561460"/>
                <a:gd name="connsiteY28" fmla="*/ 165811 h 256184"/>
                <a:gd name="connsiteX29" fmla="*/ 3017355 w 3561460"/>
                <a:gd name="connsiteY29" fmla="*/ 165811 h 256184"/>
                <a:gd name="connsiteX30" fmla="*/ 3017355 w 3561460"/>
                <a:gd name="connsiteY30" fmla="*/ 165811 h 256184"/>
                <a:gd name="connsiteX31" fmla="*/ 3072676 w 3561460"/>
                <a:gd name="connsiteY31" fmla="*/ 165811 h 256184"/>
                <a:gd name="connsiteX32" fmla="*/ 3072676 w 3561460"/>
                <a:gd name="connsiteY32" fmla="*/ 115989 h 256184"/>
                <a:gd name="connsiteX33" fmla="*/ 3251848 w 3561460"/>
                <a:gd name="connsiteY33" fmla="*/ 115989 h 256184"/>
                <a:gd name="connsiteX34" fmla="*/ 3251848 w 3561460"/>
                <a:gd name="connsiteY34" fmla="*/ 115989 h 256184"/>
                <a:gd name="connsiteX35" fmla="*/ 3251848 w 3561460"/>
                <a:gd name="connsiteY35" fmla="*/ 115989 h 256184"/>
                <a:gd name="connsiteX36" fmla="*/ 3251848 w 3561460"/>
                <a:gd name="connsiteY36" fmla="*/ 115989 h 256184"/>
                <a:gd name="connsiteX37" fmla="*/ 3341904 w 3561460"/>
                <a:gd name="connsiteY37" fmla="*/ 115989 h 256184"/>
                <a:gd name="connsiteX38" fmla="*/ 3341904 w 3561460"/>
                <a:gd name="connsiteY38" fmla="*/ 115989 h 256184"/>
                <a:gd name="connsiteX39" fmla="*/ 3341904 w 3561460"/>
                <a:gd name="connsiteY39" fmla="*/ 115989 h 256184"/>
                <a:gd name="connsiteX40" fmla="*/ 3341904 w 3561460"/>
                <a:gd name="connsiteY40" fmla="*/ 115989 h 256184"/>
                <a:gd name="connsiteX41" fmla="*/ 3417024 w 3561460"/>
                <a:gd name="connsiteY41" fmla="*/ 115989 h 256184"/>
                <a:gd name="connsiteX42" fmla="*/ 3417024 w 3561460"/>
                <a:gd name="connsiteY42" fmla="*/ 115989 h 256184"/>
                <a:gd name="connsiteX43" fmla="*/ 3417024 w 3561460"/>
                <a:gd name="connsiteY43" fmla="*/ 115989 h 256184"/>
                <a:gd name="connsiteX44" fmla="*/ 3417024 w 3561460"/>
                <a:gd name="connsiteY44" fmla="*/ 115989 h 256184"/>
                <a:gd name="connsiteX45" fmla="*/ 3431794 w 3561460"/>
                <a:gd name="connsiteY45" fmla="*/ 115989 h 256184"/>
                <a:gd name="connsiteX46" fmla="*/ 3431794 w 3561460"/>
                <a:gd name="connsiteY46" fmla="*/ 115989 h 256184"/>
                <a:gd name="connsiteX47" fmla="*/ 3431794 w 3561460"/>
                <a:gd name="connsiteY47" fmla="*/ 115989 h 256184"/>
                <a:gd name="connsiteX48" fmla="*/ 3431794 w 3561460"/>
                <a:gd name="connsiteY48" fmla="*/ 115989 h 256184"/>
                <a:gd name="connsiteX49" fmla="*/ 3475330 w 3561460"/>
                <a:gd name="connsiteY49" fmla="*/ 115989 h 256184"/>
                <a:gd name="connsiteX50" fmla="*/ 3475330 w 3561460"/>
                <a:gd name="connsiteY50" fmla="*/ 59093 h 256184"/>
                <a:gd name="connsiteX51" fmla="*/ 3523895 w 3561460"/>
                <a:gd name="connsiteY51" fmla="*/ 59093 h 256184"/>
                <a:gd name="connsiteX52" fmla="*/ 3523895 w 3561460"/>
                <a:gd name="connsiteY52" fmla="*/ 59093 h 256184"/>
                <a:gd name="connsiteX53" fmla="*/ 3523895 w 3561460"/>
                <a:gd name="connsiteY53" fmla="*/ 59093 h 256184"/>
                <a:gd name="connsiteX54" fmla="*/ 3523895 w 3561460"/>
                <a:gd name="connsiteY54" fmla="*/ 59093 h 256184"/>
                <a:gd name="connsiteX55" fmla="*/ 3525787 w 3561460"/>
                <a:gd name="connsiteY55" fmla="*/ 59093 h 256184"/>
                <a:gd name="connsiteX56" fmla="*/ 3525787 w 3561460"/>
                <a:gd name="connsiteY56" fmla="*/ 0 h 256184"/>
                <a:gd name="connsiteX57" fmla="*/ 3561461 w 3561460"/>
                <a:gd name="connsiteY57" fmla="*/ 0 h 256184"/>
                <a:gd name="connsiteX58" fmla="*/ 3561461 w 3561460"/>
                <a:gd name="connsiteY58" fmla="*/ 0 h 256184"/>
                <a:gd name="connsiteX59" fmla="*/ 3561461 w 3561460"/>
                <a:gd name="connsiteY59" fmla="*/ 0 h 256184"/>
                <a:gd name="connsiteX60" fmla="*/ 3561461 w 3561460"/>
                <a:gd name="connsiteY60" fmla="*/ 0 h 2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561460" h="256184">
                  <a:moveTo>
                    <a:pt x="0" y="256184"/>
                  </a:moveTo>
                  <a:lnTo>
                    <a:pt x="0" y="256184"/>
                  </a:lnTo>
                  <a:lnTo>
                    <a:pt x="0" y="256184"/>
                  </a:lnTo>
                  <a:lnTo>
                    <a:pt x="0" y="256184"/>
                  </a:lnTo>
                  <a:lnTo>
                    <a:pt x="0" y="256184"/>
                  </a:lnTo>
                  <a:lnTo>
                    <a:pt x="0" y="256184"/>
                  </a:lnTo>
                  <a:lnTo>
                    <a:pt x="0" y="256184"/>
                  </a:lnTo>
                  <a:lnTo>
                    <a:pt x="1807362" y="256184"/>
                  </a:lnTo>
                  <a:lnTo>
                    <a:pt x="1807362" y="212801"/>
                  </a:lnTo>
                  <a:lnTo>
                    <a:pt x="2303056" y="212801"/>
                  </a:lnTo>
                  <a:lnTo>
                    <a:pt x="2303056" y="212801"/>
                  </a:lnTo>
                  <a:lnTo>
                    <a:pt x="2303056" y="212801"/>
                  </a:lnTo>
                  <a:lnTo>
                    <a:pt x="2303056" y="212801"/>
                  </a:lnTo>
                  <a:lnTo>
                    <a:pt x="2498878" y="212801"/>
                  </a:lnTo>
                  <a:lnTo>
                    <a:pt x="2498878" y="212801"/>
                  </a:lnTo>
                  <a:lnTo>
                    <a:pt x="2498878" y="212801"/>
                  </a:lnTo>
                  <a:lnTo>
                    <a:pt x="2498878" y="212801"/>
                  </a:lnTo>
                  <a:lnTo>
                    <a:pt x="2739339" y="212801"/>
                  </a:lnTo>
                  <a:lnTo>
                    <a:pt x="2739339" y="212801"/>
                  </a:lnTo>
                  <a:lnTo>
                    <a:pt x="2739339" y="212801"/>
                  </a:lnTo>
                  <a:lnTo>
                    <a:pt x="2739339" y="212801"/>
                  </a:lnTo>
                  <a:lnTo>
                    <a:pt x="2860040" y="212801"/>
                  </a:lnTo>
                  <a:lnTo>
                    <a:pt x="2860040" y="165811"/>
                  </a:lnTo>
                  <a:lnTo>
                    <a:pt x="2956065" y="165811"/>
                  </a:lnTo>
                  <a:lnTo>
                    <a:pt x="2956065" y="165811"/>
                  </a:lnTo>
                  <a:lnTo>
                    <a:pt x="2956065" y="165811"/>
                  </a:lnTo>
                  <a:lnTo>
                    <a:pt x="2956065" y="165811"/>
                  </a:lnTo>
                  <a:lnTo>
                    <a:pt x="3017355" y="165811"/>
                  </a:lnTo>
                  <a:lnTo>
                    <a:pt x="3017355" y="165811"/>
                  </a:lnTo>
                  <a:lnTo>
                    <a:pt x="3017355" y="165811"/>
                  </a:lnTo>
                  <a:lnTo>
                    <a:pt x="3017355" y="165811"/>
                  </a:lnTo>
                  <a:lnTo>
                    <a:pt x="3072676" y="165811"/>
                  </a:lnTo>
                  <a:lnTo>
                    <a:pt x="3072676" y="115989"/>
                  </a:lnTo>
                  <a:lnTo>
                    <a:pt x="3251848" y="115989"/>
                  </a:lnTo>
                  <a:lnTo>
                    <a:pt x="3251848" y="115989"/>
                  </a:lnTo>
                  <a:lnTo>
                    <a:pt x="3251848" y="115989"/>
                  </a:lnTo>
                  <a:lnTo>
                    <a:pt x="3251848" y="115989"/>
                  </a:lnTo>
                  <a:lnTo>
                    <a:pt x="3341904" y="115989"/>
                  </a:lnTo>
                  <a:lnTo>
                    <a:pt x="3341904" y="115989"/>
                  </a:lnTo>
                  <a:lnTo>
                    <a:pt x="3341904" y="115989"/>
                  </a:lnTo>
                  <a:lnTo>
                    <a:pt x="3341904" y="115989"/>
                  </a:lnTo>
                  <a:lnTo>
                    <a:pt x="3417024" y="115989"/>
                  </a:lnTo>
                  <a:lnTo>
                    <a:pt x="3417024" y="115989"/>
                  </a:lnTo>
                  <a:lnTo>
                    <a:pt x="3417024" y="115989"/>
                  </a:lnTo>
                  <a:lnTo>
                    <a:pt x="3417024" y="115989"/>
                  </a:lnTo>
                  <a:lnTo>
                    <a:pt x="3431794" y="115989"/>
                  </a:lnTo>
                  <a:lnTo>
                    <a:pt x="3431794" y="115989"/>
                  </a:lnTo>
                  <a:lnTo>
                    <a:pt x="3431794" y="115989"/>
                  </a:lnTo>
                  <a:lnTo>
                    <a:pt x="3431794" y="115989"/>
                  </a:lnTo>
                  <a:lnTo>
                    <a:pt x="3475330" y="115989"/>
                  </a:lnTo>
                  <a:lnTo>
                    <a:pt x="3475330" y="59093"/>
                  </a:lnTo>
                  <a:lnTo>
                    <a:pt x="3523895" y="59093"/>
                  </a:lnTo>
                  <a:lnTo>
                    <a:pt x="3523895" y="59093"/>
                  </a:lnTo>
                  <a:lnTo>
                    <a:pt x="3523895" y="59093"/>
                  </a:lnTo>
                  <a:lnTo>
                    <a:pt x="3523895" y="59093"/>
                  </a:lnTo>
                  <a:lnTo>
                    <a:pt x="3525787" y="59093"/>
                  </a:lnTo>
                  <a:lnTo>
                    <a:pt x="3525787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</a:path>
              </a:pathLst>
            </a:custGeom>
            <a:noFill/>
            <a:ln w="38100" cap="flat">
              <a:solidFill>
                <a:srgbClr val="1A476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871590" y="2270980"/>
              <a:ext cx="3561460" cy="257911"/>
            </a:xfrm>
            <a:custGeom>
              <a:avLst/>
              <a:gdLst>
                <a:gd name="connsiteX0" fmla="*/ 0 w 3561460"/>
                <a:gd name="connsiteY0" fmla="*/ 257912 h 257911"/>
                <a:gd name="connsiteX1" fmla="*/ 0 w 3561460"/>
                <a:gd name="connsiteY1" fmla="*/ 257912 h 257911"/>
                <a:gd name="connsiteX2" fmla="*/ 0 w 3561460"/>
                <a:gd name="connsiteY2" fmla="*/ 257912 h 257911"/>
                <a:gd name="connsiteX3" fmla="*/ 0 w 3561460"/>
                <a:gd name="connsiteY3" fmla="*/ 257912 h 257911"/>
                <a:gd name="connsiteX4" fmla="*/ 0 w 3561460"/>
                <a:gd name="connsiteY4" fmla="*/ 257912 h 257911"/>
                <a:gd name="connsiteX5" fmla="*/ 0 w 3561460"/>
                <a:gd name="connsiteY5" fmla="*/ 257912 h 257911"/>
                <a:gd name="connsiteX6" fmla="*/ 0 w 3561460"/>
                <a:gd name="connsiteY6" fmla="*/ 257912 h 257911"/>
                <a:gd name="connsiteX7" fmla="*/ 60350 w 3561460"/>
                <a:gd name="connsiteY7" fmla="*/ 257912 h 257911"/>
                <a:gd name="connsiteX8" fmla="*/ 60350 w 3561460"/>
                <a:gd name="connsiteY8" fmla="*/ 257912 h 257911"/>
                <a:gd name="connsiteX9" fmla="*/ 68212 w 3561460"/>
                <a:gd name="connsiteY9" fmla="*/ 257912 h 257911"/>
                <a:gd name="connsiteX10" fmla="*/ 68212 w 3561460"/>
                <a:gd name="connsiteY10" fmla="*/ 257912 h 257911"/>
                <a:gd name="connsiteX11" fmla="*/ 72136 w 3561460"/>
                <a:gd name="connsiteY11" fmla="*/ 257912 h 257911"/>
                <a:gd name="connsiteX12" fmla="*/ 72136 w 3561460"/>
                <a:gd name="connsiteY12" fmla="*/ 243611 h 257911"/>
                <a:gd name="connsiteX13" fmla="*/ 270002 w 3561460"/>
                <a:gd name="connsiteY13" fmla="*/ 243611 h 257911"/>
                <a:gd name="connsiteX14" fmla="*/ 270002 w 3561460"/>
                <a:gd name="connsiteY14" fmla="*/ 243611 h 257911"/>
                <a:gd name="connsiteX15" fmla="*/ 270002 w 3561460"/>
                <a:gd name="connsiteY15" fmla="*/ 243611 h 257911"/>
                <a:gd name="connsiteX16" fmla="*/ 270002 w 3561460"/>
                <a:gd name="connsiteY16" fmla="*/ 243611 h 257911"/>
                <a:gd name="connsiteX17" fmla="*/ 326428 w 3561460"/>
                <a:gd name="connsiteY17" fmla="*/ 243611 h 257911"/>
                <a:gd name="connsiteX18" fmla="*/ 326428 w 3561460"/>
                <a:gd name="connsiteY18" fmla="*/ 243611 h 257911"/>
                <a:gd name="connsiteX19" fmla="*/ 326428 w 3561460"/>
                <a:gd name="connsiteY19" fmla="*/ 243611 h 257911"/>
                <a:gd name="connsiteX20" fmla="*/ 326428 w 3561460"/>
                <a:gd name="connsiteY20" fmla="*/ 243611 h 257911"/>
                <a:gd name="connsiteX21" fmla="*/ 360998 w 3561460"/>
                <a:gd name="connsiteY21" fmla="*/ 243611 h 257911"/>
                <a:gd name="connsiteX22" fmla="*/ 360998 w 3561460"/>
                <a:gd name="connsiteY22" fmla="*/ 229146 h 257911"/>
                <a:gd name="connsiteX23" fmla="*/ 366966 w 3561460"/>
                <a:gd name="connsiteY23" fmla="*/ 229146 h 257911"/>
                <a:gd name="connsiteX24" fmla="*/ 366966 w 3561460"/>
                <a:gd name="connsiteY24" fmla="*/ 229146 h 257911"/>
                <a:gd name="connsiteX25" fmla="*/ 366966 w 3561460"/>
                <a:gd name="connsiteY25" fmla="*/ 229146 h 257911"/>
                <a:gd name="connsiteX26" fmla="*/ 366966 w 3561460"/>
                <a:gd name="connsiteY26" fmla="*/ 229146 h 257911"/>
                <a:gd name="connsiteX27" fmla="*/ 451053 w 3561460"/>
                <a:gd name="connsiteY27" fmla="*/ 229146 h 257911"/>
                <a:gd name="connsiteX28" fmla="*/ 451053 w 3561460"/>
                <a:gd name="connsiteY28" fmla="*/ 229146 h 257911"/>
                <a:gd name="connsiteX29" fmla="*/ 451053 w 3561460"/>
                <a:gd name="connsiteY29" fmla="*/ 229146 h 257911"/>
                <a:gd name="connsiteX30" fmla="*/ 451053 w 3561460"/>
                <a:gd name="connsiteY30" fmla="*/ 229146 h 257911"/>
                <a:gd name="connsiteX31" fmla="*/ 540169 w 3561460"/>
                <a:gd name="connsiteY31" fmla="*/ 229146 h 257911"/>
                <a:gd name="connsiteX32" fmla="*/ 540169 w 3561460"/>
                <a:gd name="connsiteY32" fmla="*/ 214376 h 257911"/>
                <a:gd name="connsiteX33" fmla="*/ 560908 w 3561460"/>
                <a:gd name="connsiteY33" fmla="*/ 214376 h 257911"/>
                <a:gd name="connsiteX34" fmla="*/ 560908 w 3561460"/>
                <a:gd name="connsiteY34" fmla="*/ 214376 h 257911"/>
                <a:gd name="connsiteX35" fmla="*/ 560908 w 3561460"/>
                <a:gd name="connsiteY35" fmla="*/ 214376 h 257911"/>
                <a:gd name="connsiteX36" fmla="*/ 560908 w 3561460"/>
                <a:gd name="connsiteY36" fmla="*/ 214376 h 257911"/>
                <a:gd name="connsiteX37" fmla="*/ 631165 w 3561460"/>
                <a:gd name="connsiteY37" fmla="*/ 214376 h 257911"/>
                <a:gd name="connsiteX38" fmla="*/ 631165 w 3561460"/>
                <a:gd name="connsiteY38" fmla="*/ 214376 h 257911"/>
                <a:gd name="connsiteX39" fmla="*/ 631165 w 3561460"/>
                <a:gd name="connsiteY39" fmla="*/ 214376 h 257911"/>
                <a:gd name="connsiteX40" fmla="*/ 631165 w 3561460"/>
                <a:gd name="connsiteY40" fmla="*/ 214376 h 257911"/>
                <a:gd name="connsiteX41" fmla="*/ 662750 w 3561460"/>
                <a:gd name="connsiteY41" fmla="*/ 214376 h 257911"/>
                <a:gd name="connsiteX42" fmla="*/ 662750 w 3561460"/>
                <a:gd name="connsiteY42" fmla="*/ 214376 h 257911"/>
                <a:gd name="connsiteX43" fmla="*/ 662750 w 3561460"/>
                <a:gd name="connsiteY43" fmla="*/ 214376 h 257911"/>
                <a:gd name="connsiteX44" fmla="*/ 662750 w 3561460"/>
                <a:gd name="connsiteY44" fmla="*/ 214376 h 257911"/>
                <a:gd name="connsiteX45" fmla="*/ 782511 w 3561460"/>
                <a:gd name="connsiteY45" fmla="*/ 214376 h 257911"/>
                <a:gd name="connsiteX46" fmla="*/ 782511 w 3561460"/>
                <a:gd name="connsiteY46" fmla="*/ 214376 h 257911"/>
                <a:gd name="connsiteX47" fmla="*/ 782511 w 3561460"/>
                <a:gd name="connsiteY47" fmla="*/ 214376 h 257911"/>
                <a:gd name="connsiteX48" fmla="*/ 782511 w 3561460"/>
                <a:gd name="connsiteY48" fmla="*/ 214376 h 257911"/>
                <a:gd name="connsiteX49" fmla="*/ 872566 w 3561460"/>
                <a:gd name="connsiteY49" fmla="*/ 214376 h 257911"/>
                <a:gd name="connsiteX50" fmla="*/ 872566 w 3561460"/>
                <a:gd name="connsiteY50" fmla="*/ 198971 h 257911"/>
                <a:gd name="connsiteX51" fmla="*/ 993267 w 3561460"/>
                <a:gd name="connsiteY51" fmla="*/ 198971 h 257911"/>
                <a:gd name="connsiteX52" fmla="*/ 993267 w 3561460"/>
                <a:gd name="connsiteY52" fmla="*/ 198971 h 257911"/>
                <a:gd name="connsiteX53" fmla="*/ 993267 w 3561460"/>
                <a:gd name="connsiteY53" fmla="*/ 198971 h 257911"/>
                <a:gd name="connsiteX54" fmla="*/ 993267 w 3561460"/>
                <a:gd name="connsiteY54" fmla="*/ 198971 h 257911"/>
                <a:gd name="connsiteX55" fmla="*/ 1023912 w 3561460"/>
                <a:gd name="connsiteY55" fmla="*/ 198971 h 257911"/>
                <a:gd name="connsiteX56" fmla="*/ 1023912 w 3561460"/>
                <a:gd name="connsiteY56" fmla="*/ 183566 h 257911"/>
                <a:gd name="connsiteX57" fmla="*/ 1085202 w 3561460"/>
                <a:gd name="connsiteY57" fmla="*/ 183566 h 257911"/>
                <a:gd name="connsiteX58" fmla="*/ 1085202 w 3561460"/>
                <a:gd name="connsiteY58" fmla="*/ 183566 h 257911"/>
                <a:gd name="connsiteX59" fmla="*/ 1085202 w 3561460"/>
                <a:gd name="connsiteY59" fmla="*/ 183566 h 257911"/>
                <a:gd name="connsiteX60" fmla="*/ 1085202 w 3561460"/>
                <a:gd name="connsiteY60" fmla="*/ 183566 h 257911"/>
                <a:gd name="connsiteX61" fmla="*/ 1143673 w 3561460"/>
                <a:gd name="connsiteY61" fmla="*/ 183566 h 257911"/>
                <a:gd name="connsiteX62" fmla="*/ 1143673 w 3561460"/>
                <a:gd name="connsiteY62" fmla="*/ 183566 h 257911"/>
                <a:gd name="connsiteX63" fmla="*/ 1143673 w 3561460"/>
                <a:gd name="connsiteY63" fmla="*/ 183566 h 257911"/>
                <a:gd name="connsiteX64" fmla="*/ 1143673 w 3561460"/>
                <a:gd name="connsiteY64" fmla="*/ 183566 h 257911"/>
                <a:gd name="connsiteX65" fmla="*/ 1145553 w 3561460"/>
                <a:gd name="connsiteY65" fmla="*/ 183566 h 257911"/>
                <a:gd name="connsiteX66" fmla="*/ 1145553 w 3561460"/>
                <a:gd name="connsiteY66" fmla="*/ 183566 h 257911"/>
                <a:gd name="connsiteX67" fmla="*/ 1145553 w 3561460"/>
                <a:gd name="connsiteY67" fmla="*/ 183566 h 257911"/>
                <a:gd name="connsiteX68" fmla="*/ 1145553 w 3561460"/>
                <a:gd name="connsiteY68" fmla="*/ 183566 h 257911"/>
                <a:gd name="connsiteX69" fmla="*/ 1171334 w 3561460"/>
                <a:gd name="connsiteY69" fmla="*/ 183566 h 257911"/>
                <a:gd name="connsiteX70" fmla="*/ 1171334 w 3561460"/>
                <a:gd name="connsiteY70" fmla="*/ 167538 h 257911"/>
                <a:gd name="connsiteX71" fmla="*/ 1217854 w 3561460"/>
                <a:gd name="connsiteY71" fmla="*/ 167538 h 257911"/>
                <a:gd name="connsiteX72" fmla="*/ 1217854 w 3561460"/>
                <a:gd name="connsiteY72" fmla="*/ 167538 h 257911"/>
                <a:gd name="connsiteX73" fmla="*/ 1217854 w 3561460"/>
                <a:gd name="connsiteY73" fmla="*/ 167538 h 257911"/>
                <a:gd name="connsiteX74" fmla="*/ 1217854 w 3561460"/>
                <a:gd name="connsiteY74" fmla="*/ 167538 h 257911"/>
                <a:gd name="connsiteX75" fmla="*/ 1234669 w 3561460"/>
                <a:gd name="connsiteY75" fmla="*/ 167538 h 257911"/>
                <a:gd name="connsiteX76" fmla="*/ 1234669 w 3561460"/>
                <a:gd name="connsiteY76" fmla="*/ 167538 h 257911"/>
                <a:gd name="connsiteX77" fmla="*/ 1234669 w 3561460"/>
                <a:gd name="connsiteY77" fmla="*/ 167538 h 257911"/>
                <a:gd name="connsiteX78" fmla="*/ 1234669 w 3561460"/>
                <a:gd name="connsiteY78" fmla="*/ 167538 h 257911"/>
                <a:gd name="connsiteX79" fmla="*/ 1243470 w 3561460"/>
                <a:gd name="connsiteY79" fmla="*/ 167538 h 257911"/>
                <a:gd name="connsiteX80" fmla="*/ 1243470 w 3561460"/>
                <a:gd name="connsiteY80" fmla="*/ 167538 h 257911"/>
                <a:gd name="connsiteX81" fmla="*/ 1243470 w 3561460"/>
                <a:gd name="connsiteY81" fmla="*/ 167538 h 257911"/>
                <a:gd name="connsiteX82" fmla="*/ 1243470 w 3561460"/>
                <a:gd name="connsiteY82" fmla="*/ 167538 h 257911"/>
                <a:gd name="connsiteX83" fmla="*/ 1293914 w 3561460"/>
                <a:gd name="connsiteY83" fmla="*/ 167538 h 257911"/>
                <a:gd name="connsiteX84" fmla="*/ 1293914 w 3561460"/>
                <a:gd name="connsiteY84" fmla="*/ 167538 h 257911"/>
                <a:gd name="connsiteX85" fmla="*/ 1293914 w 3561460"/>
                <a:gd name="connsiteY85" fmla="*/ 167538 h 257911"/>
                <a:gd name="connsiteX86" fmla="*/ 1293914 w 3561460"/>
                <a:gd name="connsiteY86" fmla="*/ 167538 h 257911"/>
                <a:gd name="connsiteX87" fmla="*/ 1354265 w 3561460"/>
                <a:gd name="connsiteY87" fmla="*/ 167538 h 257911"/>
                <a:gd name="connsiteX88" fmla="*/ 1354265 w 3561460"/>
                <a:gd name="connsiteY88" fmla="*/ 167538 h 257911"/>
                <a:gd name="connsiteX89" fmla="*/ 1354265 w 3561460"/>
                <a:gd name="connsiteY89" fmla="*/ 167538 h 257911"/>
                <a:gd name="connsiteX90" fmla="*/ 1354265 w 3561460"/>
                <a:gd name="connsiteY90" fmla="*/ 167538 h 257911"/>
                <a:gd name="connsiteX91" fmla="*/ 1356309 w 3561460"/>
                <a:gd name="connsiteY91" fmla="*/ 167538 h 257911"/>
                <a:gd name="connsiteX92" fmla="*/ 1356309 w 3561460"/>
                <a:gd name="connsiteY92" fmla="*/ 167538 h 257911"/>
                <a:gd name="connsiteX93" fmla="*/ 1356309 w 3561460"/>
                <a:gd name="connsiteY93" fmla="*/ 167538 h 257911"/>
                <a:gd name="connsiteX94" fmla="*/ 1356309 w 3561460"/>
                <a:gd name="connsiteY94" fmla="*/ 167538 h 257911"/>
                <a:gd name="connsiteX95" fmla="*/ 1387894 w 3561460"/>
                <a:gd name="connsiteY95" fmla="*/ 167538 h 257911"/>
                <a:gd name="connsiteX96" fmla="*/ 1387894 w 3561460"/>
                <a:gd name="connsiteY96" fmla="*/ 167538 h 257911"/>
                <a:gd name="connsiteX97" fmla="*/ 1387894 w 3561460"/>
                <a:gd name="connsiteY97" fmla="*/ 167538 h 257911"/>
                <a:gd name="connsiteX98" fmla="*/ 1387894 w 3561460"/>
                <a:gd name="connsiteY98" fmla="*/ 167538 h 257911"/>
                <a:gd name="connsiteX99" fmla="*/ 1433475 w 3561460"/>
                <a:gd name="connsiteY99" fmla="*/ 167538 h 257911"/>
                <a:gd name="connsiteX100" fmla="*/ 1433475 w 3561460"/>
                <a:gd name="connsiteY100" fmla="*/ 167538 h 257911"/>
                <a:gd name="connsiteX101" fmla="*/ 1433475 w 3561460"/>
                <a:gd name="connsiteY101" fmla="*/ 167538 h 257911"/>
                <a:gd name="connsiteX102" fmla="*/ 1433475 w 3561460"/>
                <a:gd name="connsiteY102" fmla="*/ 167538 h 257911"/>
                <a:gd name="connsiteX103" fmla="*/ 1504671 w 3561460"/>
                <a:gd name="connsiteY103" fmla="*/ 167538 h 257911"/>
                <a:gd name="connsiteX104" fmla="*/ 1504671 w 3561460"/>
                <a:gd name="connsiteY104" fmla="*/ 167538 h 257911"/>
                <a:gd name="connsiteX105" fmla="*/ 1504671 w 3561460"/>
                <a:gd name="connsiteY105" fmla="*/ 167538 h 257911"/>
                <a:gd name="connsiteX106" fmla="*/ 1504671 w 3561460"/>
                <a:gd name="connsiteY106" fmla="*/ 167538 h 257911"/>
                <a:gd name="connsiteX107" fmla="*/ 1558112 w 3561460"/>
                <a:gd name="connsiteY107" fmla="*/ 167538 h 257911"/>
                <a:gd name="connsiteX108" fmla="*/ 1558112 w 3561460"/>
                <a:gd name="connsiteY108" fmla="*/ 167538 h 257911"/>
                <a:gd name="connsiteX109" fmla="*/ 1558112 w 3561460"/>
                <a:gd name="connsiteY109" fmla="*/ 167538 h 257911"/>
                <a:gd name="connsiteX110" fmla="*/ 1558112 w 3561460"/>
                <a:gd name="connsiteY110" fmla="*/ 167538 h 257911"/>
                <a:gd name="connsiteX111" fmla="*/ 1570050 w 3561460"/>
                <a:gd name="connsiteY111" fmla="*/ 167538 h 257911"/>
                <a:gd name="connsiteX112" fmla="*/ 1570050 w 3561460"/>
                <a:gd name="connsiteY112" fmla="*/ 167538 h 257911"/>
                <a:gd name="connsiteX113" fmla="*/ 1570050 w 3561460"/>
                <a:gd name="connsiteY113" fmla="*/ 167538 h 257911"/>
                <a:gd name="connsiteX114" fmla="*/ 1570050 w 3561460"/>
                <a:gd name="connsiteY114" fmla="*/ 167538 h 257911"/>
                <a:gd name="connsiteX115" fmla="*/ 1585760 w 3561460"/>
                <a:gd name="connsiteY115" fmla="*/ 167538 h 257911"/>
                <a:gd name="connsiteX116" fmla="*/ 1585760 w 3561460"/>
                <a:gd name="connsiteY116" fmla="*/ 149619 h 257911"/>
                <a:gd name="connsiteX117" fmla="*/ 1613586 w 3561460"/>
                <a:gd name="connsiteY117" fmla="*/ 149619 h 257911"/>
                <a:gd name="connsiteX118" fmla="*/ 1613586 w 3561460"/>
                <a:gd name="connsiteY118" fmla="*/ 149619 h 257911"/>
                <a:gd name="connsiteX119" fmla="*/ 1613586 w 3561460"/>
                <a:gd name="connsiteY119" fmla="*/ 149619 h 257911"/>
                <a:gd name="connsiteX120" fmla="*/ 1613586 w 3561460"/>
                <a:gd name="connsiteY120" fmla="*/ 149619 h 257911"/>
                <a:gd name="connsiteX121" fmla="*/ 1656017 w 3561460"/>
                <a:gd name="connsiteY121" fmla="*/ 149619 h 257911"/>
                <a:gd name="connsiteX122" fmla="*/ 1656017 w 3561460"/>
                <a:gd name="connsiteY122" fmla="*/ 149619 h 257911"/>
                <a:gd name="connsiteX123" fmla="*/ 1656017 w 3561460"/>
                <a:gd name="connsiteY123" fmla="*/ 149619 h 257911"/>
                <a:gd name="connsiteX124" fmla="*/ 1656017 w 3561460"/>
                <a:gd name="connsiteY124" fmla="*/ 149619 h 257911"/>
                <a:gd name="connsiteX125" fmla="*/ 1668907 w 3561460"/>
                <a:gd name="connsiteY125" fmla="*/ 149619 h 257911"/>
                <a:gd name="connsiteX126" fmla="*/ 1668907 w 3561460"/>
                <a:gd name="connsiteY126" fmla="*/ 149619 h 257911"/>
                <a:gd name="connsiteX127" fmla="*/ 1668907 w 3561460"/>
                <a:gd name="connsiteY127" fmla="*/ 149619 h 257911"/>
                <a:gd name="connsiteX128" fmla="*/ 1668907 w 3561460"/>
                <a:gd name="connsiteY128" fmla="*/ 149619 h 257911"/>
                <a:gd name="connsiteX129" fmla="*/ 1715427 w 3561460"/>
                <a:gd name="connsiteY129" fmla="*/ 149619 h 257911"/>
                <a:gd name="connsiteX130" fmla="*/ 1715427 w 3561460"/>
                <a:gd name="connsiteY130" fmla="*/ 149619 h 257911"/>
                <a:gd name="connsiteX131" fmla="*/ 1715427 w 3561460"/>
                <a:gd name="connsiteY131" fmla="*/ 149619 h 257911"/>
                <a:gd name="connsiteX132" fmla="*/ 1715427 w 3561460"/>
                <a:gd name="connsiteY132" fmla="*/ 149619 h 257911"/>
                <a:gd name="connsiteX133" fmla="*/ 1717472 w 3561460"/>
                <a:gd name="connsiteY133" fmla="*/ 149619 h 257911"/>
                <a:gd name="connsiteX134" fmla="*/ 1717472 w 3561460"/>
                <a:gd name="connsiteY134" fmla="*/ 149619 h 257911"/>
                <a:gd name="connsiteX135" fmla="*/ 1717472 w 3561460"/>
                <a:gd name="connsiteY135" fmla="*/ 149619 h 257911"/>
                <a:gd name="connsiteX136" fmla="*/ 1717472 w 3561460"/>
                <a:gd name="connsiteY136" fmla="*/ 149619 h 257911"/>
                <a:gd name="connsiteX137" fmla="*/ 1718412 w 3561460"/>
                <a:gd name="connsiteY137" fmla="*/ 149619 h 257911"/>
                <a:gd name="connsiteX138" fmla="*/ 1718412 w 3561460"/>
                <a:gd name="connsiteY138" fmla="*/ 149619 h 257911"/>
                <a:gd name="connsiteX139" fmla="*/ 1718412 w 3561460"/>
                <a:gd name="connsiteY139" fmla="*/ 149619 h 257911"/>
                <a:gd name="connsiteX140" fmla="*/ 1718412 w 3561460"/>
                <a:gd name="connsiteY140" fmla="*/ 149619 h 257911"/>
                <a:gd name="connsiteX141" fmla="*/ 1746072 w 3561460"/>
                <a:gd name="connsiteY141" fmla="*/ 149619 h 257911"/>
                <a:gd name="connsiteX142" fmla="*/ 1746072 w 3561460"/>
                <a:gd name="connsiteY142" fmla="*/ 149619 h 257911"/>
                <a:gd name="connsiteX143" fmla="*/ 1746072 w 3561460"/>
                <a:gd name="connsiteY143" fmla="*/ 149619 h 257911"/>
                <a:gd name="connsiteX144" fmla="*/ 1746072 w 3561460"/>
                <a:gd name="connsiteY144" fmla="*/ 149619 h 257911"/>
                <a:gd name="connsiteX145" fmla="*/ 1748117 w 3561460"/>
                <a:gd name="connsiteY145" fmla="*/ 149619 h 257911"/>
                <a:gd name="connsiteX146" fmla="*/ 1748117 w 3561460"/>
                <a:gd name="connsiteY146" fmla="*/ 149619 h 257911"/>
                <a:gd name="connsiteX147" fmla="*/ 1748117 w 3561460"/>
                <a:gd name="connsiteY147" fmla="*/ 149619 h 257911"/>
                <a:gd name="connsiteX148" fmla="*/ 1748117 w 3561460"/>
                <a:gd name="connsiteY148" fmla="*/ 149619 h 257911"/>
                <a:gd name="connsiteX149" fmla="*/ 1806423 w 3561460"/>
                <a:gd name="connsiteY149" fmla="*/ 149619 h 257911"/>
                <a:gd name="connsiteX150" fmla="*/ 1806423 w 3561460"/>
                <a:gd name="connsiteY150" fmla="*/ 149619 h 257911"/>
                <a:gd name="connsiteX151" fmla="*/ 1806423 w 3561460"/>
                <a:gd name="connsiteY151" fmla="*/ 149619 h 257911"/>
                <a:gd name="connsiteX152" fmla="*/ 1806423 w 3561460"/>
                <a:gd name="connsiteY152" fmla="*/ 149619 h 257911"/>
                <a:gd name="connsiteX153" fmla="*/ 1867713 w 3561460"/>
                <a:gd name="connsiteY153" fmla="*/ 149619 h 257911"/>
                <a:gd name="connsiteX154" fmla="*/ 1867713 w 3561460"/>
                <a:gd name="connsiteY154" fmla="*/ 149619 h 257911"/>
                <a:gd name="connsiteX155" fmla="*/ 1867713 w 3561460"/>
                <a:gd name="connsiteY155" fmla="*/ 149619 h 257911"/>
                <a:gd name="connsiteX156" fmla="*/ 1867713 w 3561460"/>
                <a:gd name="connsiteY156" fmla="*/ 149619 h 257911"/>
                <a:gd name="connsiteX157" fmla="*/ 1946923 w 3561460"/>
                <a:gd name="connsiteY157" fmla="*/ 149619 h 257911"/>
                <a:gd name="connsiteX158" fmla="*/ 1946923 w 3561460"/>
                <a:gd name="connsiteY158" fmla="*/ 149619 h 257911"/>
                <a:gd name="connsiteX159" fmla="*/ 1946923 w 3561460"/>
                <a:gd name="connsiteY159" fmla="*/ 149619 h 257911"/>
                <a:gd name="connsiteX160" fmla="*/ 1946923 w 3561460"/>
                <a:gd name="connsiteY160" fmla="*/ 149619 h 257911"/>
                <a:gd name="connsiteX161" fmla="*/ 1988414 w 3561460"/>
                <a:gd name="connsiteY161" fmla="*/ 149619 h 257911"/>
                <a:gd name="connsiteX162" fmla="*/ 1988414 w 3561460"/>
                <a:gd name="connsiteY162" fmla="*/ 129349 h 257911"/>
                <a:gd name="connsiteX163" fmla="*/ 2031949 w 3561460"/>
                <a:gd name="connsiteY163" fmla="*/ 129349 h 257911"/>
                <a:gd name="connsiteX164" fmla="*/ 2031949 w 3561460"/>
                <a:gd name="connsiteY164" fmla="*/ 129349 h 257911"/>
                <a:gd name="connsiteX165" fmla="*/ 2031949 w 3561460"/>
                <a:gd name="connsiteY165" fmla="*/ 129349 h 257911"/>
                <a:gd name="connsiteX166" fmla="*/ 2031949 w 3561460"/>
                <a:gd name="connsiteY166" fmla="*/ 129349 h 257911"/>
                <a:gd name="connsiteX167" fmla="*/ 2107235 w 3561460"/>
                <a:gd name="connsiteY167" fmla="*/ 129349 h 257911"/>
                <a:gd name="connsiteX168" fmla="*/ 2107235 w 3561460"/>
                <a:gd name="connsiteY168" fmla="*/ 129349 h 257911"/>
                <a:gd name="connsiteX169" fmla="*/ 2107235 w 3561460"/>
                <a:gd name="connsiteY169" fmla="*/ 129349 h 257911"/>
                <a:gd name="connsiteX170" fmla="*/ 2107235 w 3561460"/>
                <a:gd name="connsiteY170" fmla="*/ 129349 h 257911"/>
                <a:gd name="connsiteX171" fmla="*/ 2148726 w 3561460"/>
                <a:gd name="connsiteY171" fmla="*/ 129349 h 257911"/>
                <a:gd name="connsiteX172" fmla="*/ 2148726 w 3561460"/>
                <a:gd name="connsiteY172" fmla="*/ 129349 h 257911"/>
                <a:gd name="connsiteX173" fmla="*/ 2148726 w 3561460"/>
                <a:gd name="connsiteY173" fmla="*/ 129349 h 257911"/>
                <a:gd name="connsiteX174" fmla="*/ 2148726 w 3561460"/>
                <a:gd name="connsiteY174" fmla="*/ 129349 h 257911"/>
                <a:gd name="connsiteX175" fmla="*/ 2167585 w 3561460"/>
                <a:gd name="connsiteY175" fmla="*/ 129349 h 257911"/>
                <a:gd name="connsiteX176" fmla="*/ 2167585 w 3561460"/>
                <a:gd name="connsiteY176" fmla="*/ 129349 h 257911"/>
                <a:gd name="connsiteX177" fmla="*/ 2167585 w 3561460"/>
                <a:gd name="connsiteY177" fmla="*/ 129349 h 257911"/>
                <a:gd name="connsiteX178" fmla="*/ 2167585 w 3561460"/>
                <a:gd name="connsiteY178" fmla="*/ 129349 h 257911"/>
                <a:gd name="connsiteX179" fmla="*/ 2179371 w 3561460"/>
                <a:gd name="connsiteY179" fmla="*/ 129349 h 257911"/>
                <a:gd name="connsiteX180" fmla="*/ 2179371 w 3561460"/>
                <a:gd name="connsiteY180" fmla="*/ 129349 h 257911"/>
                <a:gd name="connsiteX181" fmla="*/ 2179371 w 3561460"/>
                <a:gd name="connsiteY181" fmla="*/ 129349 h 257911"/>
                <a:gd name="connsiteX182" fmla="*/ 2179371 w 3561460"/>
                <a:gd name="connsiteY182" fmla="*/ 129349 h 257911"/>
                <a:gd name="connsiteX183" fmla="*/ 2274456 w 3561460"/>
                <a:gd name="connsiteY183" fmla="*/ 129349 h 257911"/>
                <a:gd name="connsiteX184" fmla="*/ 2274456 w 3561460"/>
                <a:gd name="connsiteY184" fmla="*/ 107340 h 257911"/>
                <a:gd name="connsiteX185" fmla="*/ 2319871 w 3561460"/>
                <a:gd name="connsiteY185" fmla="*/ 107340 h 257911"/>
                <a:gd name="connsiteX186" fmla="*/ 2319871 w 3561460"/>
                <a:gd name="connsiteY186" fmla="*/ 85344 h 257911"/>
                <a:gd name="connsiteX187" fmla="*/ 2322855 w 3561460"/>
                <a:gd name="connsiteY187" fmla="*/ 85344 h 257911"/>
                <a:gd name="connsiteX188" fmla="*/ 2322855 w 3561460"/>
                <a:gd name="connsiteY188" fmla="*/ 85344 h 257911"/>
                <a:gd name="connsiteX189" fmla="*/ 2322855 w 3561460"/>
                <a:gd name="connsiteY189" fmla="*/ 85344 h 257911"/>
                <a:gd name="connsiteX190" fmla="*/ 2322855 w 3561460"/>
                <a:gd name="connsiteY190" fmla="*/ 85344 h 257911"/>
                <a:gd name="connsiteX191" fmla="*/ 2326793 w 3561460"/>
                <a:gd name="connsiteY191" fmla="*/ 85344 h 257911"/>
                <a:gd name="connsiteX192" fmla="*/ 2326793 w 3561460"/>
                <a:gd name="connsiteY192" fmla="*/ 85344 h 257911"/>
                <a:gd name="connsiteX193" fmla="*/ 2326793 w 3561460"/>
                <a:gd name="connsiteY193" fmla="*/ 85344 h 257911"/>
                <a:gd name="connsiteX194" fmla="*/ 2326793 w 3561460"/>
                <a:gd name="connsiteY194" fmla="*/ 85344 h 257911"/>
                <a:gd name="connsiteX195" fmla="*/ 2339670 w 3561460"/>
                <a:gd name="connsiteY195" fmla="*/ 85344 h 257911"/>
                <a:gd name="connsiteX196" fmla="*/ 2339670 w 3561460"/>
                <a:gd name="connsiteY196" fmla="*/ 85344 h 257911"/>
                <a:gd name="connsiteX197" fmla="*/ 2339670 w 3561460"/>
                <a:gd name="connsiteY197" fmla="*/ 85344 h 257911"/>
                <a:gd name="connsiteX198" fmla="*/ 2339670 w 3561460"/>
                <a:gd name="connsiteY198" fmla="*/ 85344 h 257911"/>
                <a:gd name="connsiteX199" fmla="*/ 2407882 w 3561460"/>
                <a:gd name="connsiteY199" fmla="*/ 85344 h 257911"/>
                <a:gd name="connsiteX200" fmla="*/ 2407882 w 3561460"/>
                <a:gd name="connsiteY200" fmla="*/ 85344 h 257911"/>
                <a:gd name="connsiteX201" fmla="*/ 2407882 w 3561460"/>
                <a:gd name="connsiteY201" fmla="*/ 85344 h 257911"/>
                <a:gd name="connsiteX202" fmla="*/ 2407882 w 3561460"/>
                <a:gd name="connsiteY202" fmla="*/ 85344 h 257911"/>
                <a:gd name="connsiteX203" fmla="*/ 2409927 w 3561460"/>
                <a:gd name="connsiteY203" fmla="*/ 85344 h 257911"/>
                <a:gd name="connsiteX204" fmla="*/ 2409927 w 3561460"/>
                <a:gd name="connsiteY204" fmla="*/ 85344 h 257911"/>
                <a:gd name="connsiteX205" fmla="*/ 2409927 w 3561460"/>
                <a:gd name="connsiteY205" fmla="*/ 85344 h 257911"/>
                <a:gd name="connsiteX206" fmla="*/ 2409927 w 3561460"/>
                <a:gd name="connsiteY206" fmla="*/ 85344 h 257911"/>
                <a:gd name="connsiteX207" fmla="*/ 2432710 w 3561460"/>
                <a:gd name="connsiteY207" fmla="*/ 85344 h 257911"/>
                <a:gd name="connsiteX208" fmla="*/ 2432710 w 3561460"/>
                <a:gd name="connsiteY208" fmla="*/ 85344 h 257911"/>
                <a:gd name="connsiteX209" fmla="*/ 2432710 w 3561460"/>
                <a:gd name="connsiteY209" fmla="*/ 85344 h 257911"/>
                <a:gd name="connsiteX210" fmla="*/ 2432710 w 3561460"/>
                <a:gd name="connsiteY210" fmla="*/ 85344 h 257911"/>
                <a:gd name="connsiteX211" fmla="*/ 2460371 w 3561460"/>
                <a:gd name="connsiteY211" fmla="*/ 85344 h 257911"/>
                <a:gd name="connsiteX212" fmla="*/ 2460371 w 3561460"/>
                <a:gd name="connsiteY212" fmla="*/ 85344 h 257911"/>
                <a:gd name="connsiteX213" fmla="*/ 2460371 w 3561460"/>
                <a:gd name="connsiteY213" fmla="*/ 85344 h 257911"/>
                <a:gd name="connsiteX214" fmla="*/ 2460371 w 3561460"/>
                <a:gd name="connsiteY214" fmla="*/ 85344 h 257911"/>
                <a:gd name="connsiteX215" fmla="*/ 2512873 w 3561460"/>
                <a:gd name="connsiteY215" fmla="*/ 85344 h 257911"/>
                <a:gd name="connsiteX216" fmla="*/ 2512873 w 3561460"/>
                <a:gd name="connsiteY216" fmla="*/ 85344 h 257911"/>
                <a:gd name="connsiteX217" fmla="*/ 2512873 w 3561460"/>
                <a:gd name="connsiteY217" fmla="*/ 85344 h 257911"/>
                <a:gd name="connsiteX218" fmla="*/ 2512873 w 3561460"/>
                <a:gd name="connsiteY218" fmla="*/ 85344 h 257911"/>
                <a:gd name="connsiteX219" fmla="*/ 2549335 w 3561460"/>
                <a:gd name="connsiteY219" fmla="*/ 85344 h 257911"/>
                <a:gd name="connsiteX220" fmla="*/ 2549335 w 3561460"/>
                <a:gd name="connsiteY220" fmla="*/ 85344 h 257911"/>
                <a:gd name="connsiteX221" fmla="*/ 2549335 w 3561460"/>
                <a:gd name="connsiteY221" fmla="*/ 85344 h 257911"/>
                <a:gd name="connsiteX222" fmla="*/ 2549335 w 3561460"/>
                <a:gd name="connsiteY222" fmla="*/ 85344 h 257911"/>
                <a:gd name="connsiteX223" fmla="*/ 2571179 w 3561460"/>
                <a:gd name="connsiteY223" fmla="*/ 85344 h 257911"/>
                <a:gd name="connsiteX224" fmla="*/ 2571179 w 3561460"/>
                <a:gd name="connsiteY224" fmla="*/ 85344 h 257911"/>
                <a:gd name="connsiteX225" fmla="*/ 2571179 w 3561460"/>
                <a:gd name="connsiteY225" fmla="*/ 85344 h 257911"/>
                <a:gd name="connsiteX226" fmla="*/ 2571179 w 3561460"/>
                <a:gd name="connsiteY226" fmla="*/ 85344 h 257911"/>
                <a:gd name="connsiteX227" fmla="*/ 2647404 w 3561460"/>
                <a:gd name="connsiteY227" fmla="*/ 85344 h 257911"/>
                <a:gd name="connsiteX228" fmla="*/ 2647404 w 3561460"/>
                <a:gd name="connsiteY228" fmla="*/ 85344 h 257911"/>
                <a:gd name="connsiteX229" fmla="*/ 2647404 w 3561460"/>
                <a:gd name="connsiteY229" fmla="*/ 85344 h 257911"/>
                <a:gd name="connsiteX230" fmla="*/ 2647404 w 3561460"/>
                <a:gd name="connsiteY230" fmla="*/ 85344 h 257911"/>
                <a:gd name="connsiteX231" fmla="*/ 2673020 w 3561460"/>
                <a:gd name="connsiteY231" fmla="*/ 85344 h 257911"/>
                <a:gd name="connsiteX232" fmla="*/ 2673020 w 3561460"/>
                <a:gd name="connsiteY232" fmla="*/ 85344 h 257911"/>
                <a:gd name="connsiteX233" fmla="*/ 2673020 w 3561460"/>
                <a:gd name="connsiteY233" fmla="*/ 85344 h 257911"/>
                <a:gd name="connsiteX234" fmla="*/ 2673020 w 3561460"/>
                <a:gd name="connsiteY234" fmla="*/ 85344 h 257911"/>
                <a:gd name="connsiteX235" fmla="*/ 2678989 w 3561460"/>
                <a:gd name="connsiteY235" fmla="*/ 85344 h 257911"/>
                <a:gd name="connsiteX236" fmla="*/ 2678989 w 3561460"/>
                <a:gd name="connsiteY236" fmla="*/ 58941 h 257911"/>
                <a:gd name="connsiteX237" fmla="*/ 2679929 w 3561460"/>
                <a:gd name="connsiteY237" fmla="*/ 58941 h 257911"/>
                <a:gd name="connsiteX238" fmla="*/ 2679929 w 3561460"/>
                <a:gd name="connsiteY238" fmla="*/ 58941 h 257911"/>
                <a:gd name="connsiteX239" fmla="*/ 2679929 w 3561460"/>
                <a:gd name="connsiteY239" fmla="*/ 58941 h 257911"/>
                <a:gd name="connsiteX240" fmla="*/ 2679929 w 3561460"/>
                <a:gd name="connsiteY240" fmla="*/ 58941 h 257911"/>
                <a:gd name="connsiteX241" fmla="*/ 2801734 w 3561460"/>
                <a:gd name="connsiteY241" fmla="*/ 58941 h 257911"/>
                <a:gd name="connsiteX242" fmla="*/ 2801734 w 3561460"/>
                <a:gd name="connsiteY242" fmla="*/ 58941 h 257911"/>
                <a:gd name="connsiteX243" fmla="*/ 2801734 w 3561460"/>
                <a:gd name="connsiteY243" fmla="*/ 58941 h 257911"/>
                <a:gd name="connsiteX244" fmla="*/ 2801734 w 3561460"/>
                <a:gd name="connsiteY244" fmla="*/ 58941 h 257911"/>
                <a:gd name="connsiteX245" fmla="*/ 2890685 w 3561460"/>
                <a:gd name="connsiteY245" fmla="*/ 58941 h 257911"/>
                <a:gd name="connsiteX246" fmla="*/ 2890685 w 3561460"/>
                <a:gd name="connsiteY246" fmla="*/ 58941 h 257911"/>
                <a:gd name="connsiteX247" fmla="*/ 2890685 w 3561460"/>
                <a:gd name="connsiteY247" fmla="*/ 58941 h 257911"/>
                <a:gd name="connsiteX248" fmla="*/ 2890685 w 3561460"/>
                <a:gd name="connsiteY248" fmla="*/ 58941 h 257911"/>
                <a:gd name="connsiteX249" fmla="*/ 2919451 w 3561460"/>
                <a:gd name="connsiteY249" fmla="*/ 58941 h 257911"/>
                <a:gd name="connsiteX250" fmla="*/ 2919451 w 3561460"/>
                <a:gd name="connsiteY250" fmla="*/ 58941 h 257911"/>
                <a:gd name="connsiteX251" fmla="*/ 2919451 w 3561460"/>
                <a:gd name="connsiteY251" fmla="*/ 58941 h 257911"/>
                <a:gd name="connsiteX252" fmla="*/ 2919451 w 3561460"/>
                <a:gd name="connsiteY252" fmla="*/ 58941 h 257911"/>
                <a:gd name="connsiteX253" fmla="*/ 2921330 w 3561460"/>
                <a:gd name="connsiteY253" fmla="*/ 58941 h 257911"/>
                <a:gd name="connsiteX254" fmla="*/ 2921330 w 3561460"/>
                <a:gd name="connsiteY254" fmla="*/ 58941 h 257911"/>
                <a:gd name="connsiteX255" fmla="*/ 2921330 w 3561460"/>
                <a:gd name="connsiteY255" fmla="*/ 58941 h 257911"/>
                <a:gd name="connsiteX256" fmla="*/ 2921330 w 3561460"/>
                <a:gd name="connsiteY256" fmla="*/ 58941 h 257911"/>
                <a:gd name="connsiteX257" fmla="*/ 2981681 w 3561460"/>
                <a:gd name="connsiteY257" fmla="*/ 58941 h 257911"/>
                <a:gd name="connsiteX258" fmla="*/ 2981681 w 3561460"/>
                <a:gd name="connsiteY258" fmla="*/ 58941 h 257911"/>
                <a:gd name="connsiteX259" fmla="*/ 2981681 w 3561460"/>
                <a:gd name="connsiteY259" fmla="*/ 58941 h 257911"/>
                <a:gd name="connsiteX260" fmla="*/ 2981681 w 3561460"/>
                <a:gd name="connsiteY260" fmla="*/ 58941 h 257911"/>
                <a:gd name="connsiteX261" fmla="*/ 3175623 w 3561460"/>
                <a:gd name="connsiteY261" fmla="*/ 58941 h 257911"/>
                <a:gd name="connsiteX262" fmla="*/ 3175623 w 3561460"/>
                <a:gd name="connsiteY262" fmla="*/ 29388 h 257911"/>
                <a:gd name="connsiteX263" fmla="*/ 3191498 w 3561460"/>
                <a:gd name="connsiteY263" fmla="*/ 29388 h 257911"/>
                <a:gd name="connsiteX264" fmla="*/ 3191498 w 3561460"/>
                <a:gd name="connsiteY264" fmla="*/ 0 h 257911"/>
                <a:gd name="connsiteX265" fmla="*/ 3202343 w 3561460"/>
                <a:gd name="connsiteY265" fmla="*/ 0 h 257911"/>
                <a:gd name="connsiteX266" fmla="*/ 3202343 w 3561460"/>
                <a:gd name="connsiteY266" fmla="*/ 0 h 257911"/>
                <a:gd name="connsiteX267" fmla="*/ 3202343 w 3561460"/>
                <a:gd name="connsiteY267" fmla="*/ 0 h 257911"/>
                <a:gd name="connsiteX268" fmla="*/ 3202343 w 3561460"/>
                <a:gd name="connsiteY268" fmla="*/ 0 h 257911"/>
                <a:gd name="connsiteX269" fmla="*/ 3296323 w 3561460"/>
                <a:gd name="connsiteY269" fmla="*/ 0 h 257911"/>
                <a:gd name="connsiteX270" fmla="*/ 3296323 w 3561460"/>
                <a:gd name="connsiteY270" fmla="*/ 0 h 257911"/>
                <a:gd name="connsiteX271" fmla="*/ 3296323 w 3561460"/>
                <a:gd name="connsiteY271" fmla="*/ 0 h 257911"/>
                <a:gd name="connsiteX272" fmla="*/ 3296323 w 3561460"/>
                <a:gd name="connsiteY272" fmla="*/ 0 h 257911"/>
                <a:gd name="connsiteX273" fmla="*/ 3458515 w 3561460"/>
                <a:gd name="connsiteY273" fmla="*/ 0 h 257911"/>
                <a:gd name="connsiteX274" fmla="*/ 3458515 w 3561460"/>
                <a:gd name="connsiteY274" fmla="*/ 0 h 257911"/>
                <a:gd name="connsiteX275" fmla="*/ 3458515 w 3561460"/>
                <a:gd name="connsiteY275" fmla="*/ 0 h 257911"/>
                <a:gd name="connsiteX276" fmla="*/ 3458515 w 3561460"/>
                <a:gd name="connsiteY276" fmla="*/ 0 h 257911"/>
                <a:gd name="connsiteX277" fmla="*/ 3485236 w 3561460"/>
                <a:gd name="connsiteY277" fmla="*/ 0 h 257911"/>
                <a:gd name="connsiteX278" fmla="*/ 3485236 w 3561460"/>
                <a:gd name="connsiteY278" fmla="*/ 0 h 257911"/>
                <a:gd name="connsiteX279" fmla="*/ 3485236 w 3561460"/>
                <a:gd name="connsiteY279" fmla="*/ 0 h 257911"/>
                <a:gd name="connsiteX280" fmla="*/ 3485236 w 3561460"/>
                <a:gd name="connsiteY280" fmla="*/ 0 h 257911"/>
                <a:gd name="connsiteX281" fmla="*/ 3493249 w 3561460"/>
                <a:gd name="connsiteY281" fmla="*/ 0 h 257911"/>
                <a:gd name="connsiteX282" fmla="*/ 3493249 w 3561460"/>
                <a:gd name="connsiteY282" fmla="*/ 0 h 257911"/>
                <a:gd name="connsiteX283" fmla="*/ 3493249 w 3561460"/>
                <a:gd name="connsiteY283" fmla="*/ 0 h 257911"/>
                <a:gd name="connsiteX284" fmla="*/ 3493249 w 3561460"/>
                <a:gd name="connsiteY284" fmla="*/ 0 h 257911"/>
                <a:gd name="connsiteX285" fmla="*/ 3524834 w 3561460"/>
                <a:gd name="connsiteY285" fmla="*/ 0 h 257911"/>
                <a:gd name="connsiteX286" fmla="*/ 3524834 w 3561460"/>
                <a:gd name="connsiteY286" fmla="*/ 0 h 257911"/>
                <a:gd name="connsiteX287" fmla="*/ 3524834 w 3561460"/>
                <a:gd name="connsiteY287" fmla="*/ 0 h 257911"/>
                <a:gd name="connsiteX288" fmla="*/ 3524834 w 3561460"/>
                <a:gd name="connsiteY288" fmla="*/ 0 h 257911"/>
                <a:gd name="connsiteX289" fmla="*/ 3561461 w 3561460"/>
                <a:gd name="connsiteY289" fmla="*/ 0 h 257911"/>
                <a:gd name="connsiteX290" fmla="*/ 3561461 w 3561460"/>
                <a:gd name="connsiteY290" fmla="*/ 0 h 257911"/>
                <a:gd name="connsiteX291" fmla="*/ 3561461 w 3561460"/>
                <a:gd name="connsiteY291" fmla="*/ 0 h 257911"/>
                <a:gd name="connsiteX292" fmla="*/ 3561461 w 3561460"/>
                <a:gd name="connsiteY292" fmla="*/ 0 h 25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561460" h="257911">
                  <a:moveTo>
                    <a:pt x="0" y="257912"/>
                  </a:moveTo>
                  <a:lnTo>
                    <a:pt x="0" y="257912"/>
                  </a:lnTo>
                  <a:lnTo>
                    <a:pt x="0" y="257912"/>
                  </a:lnTo>
                  <a:lnTo>
                    <a:pt x="0" y="257912"/>
                  </a:lnTo>
                  <a:lnTo>
                    <a:pt x="0" y="257912"/>
                  </a:lnTo>
                  <a:lnTo>
                    <a:pt x="0" y="257912"/>
                  </a:lnTo>
                  <a:lnTo>
                    <a:pt x="0" y="257912"/>
                  </a:lnTo>
                  <a:lnTo>
                    <a:pt x="60350" y="257912"/>
                  </a:lnTo>
                  <a:lnTo>
                    <a:pt x="60350" y="257912"/>
                  </a:lnTo>
                  <a:lnTo>
                    <a:pt x="68212" y="257912"/>
                  </a:lnTo>
                  <a:lnTo>
                    <a:pt x="68212" y="257912"/>
                  </a:lnTo>
                  <a:lnTo>
                    <a:pt x="72136" y="257912"/>
                  </a:lnTo>
                  <a:lnTo>
                    <a:pt x="72136" y="243611"/>
                  </a:lnTo>
                  <a:lnTo>
                    <a:pt x="270002" y="243611"/>
                  </a:lnTo>
                  <a:lnTo>
                    <a:pt x="270002" y="243611"/>
                  </a:lnTo>
                  <a:lnTo>
                    <a:pt x="270002" y="243611"/>
                  </a:lnTo>
                  <a:lnTo>
                    <a:pt x="270002" y="243611"/>
                  </a:lnTo>
                  <a:lnTo>
                    <a:pt x="326428" y="243611"/>
                  </a:lnTo>
                  <a:lnTo>
                    <a:pt x="326428" y="243611"/>
                  </a:lnTo>
                  <a:lnTo>
                    <a:pt x="326428" y="243611"/>
                  </a:lnTo>
                  <a:lnTo>
                    <a:pt x="326428" y="243611"/>
                  </a:lnTo>
                  <a:lnTo>
                    <a:pt x="360998" y="243611"/>
                  </a:lnTo>
                  <a:lnTo>
                    <a:pt x="360998" y="229146"/>
                  </a:lnTo>
                  <a:lnTo>
                    <a:pt x="366966" y="229146"/>
                  </a:lnTo>
                  <a:lnTo>
                    <a:pt x="366966" y="229146"/>
                  </a:lnTo>
                  <a:lnTo>
                    <a:pt x="366966" y="229146"/>
                  </a:lnTo>
                  <a:lnTo>
                    <a:pt x="366966" y="229146"/>
                  </a:lnTo>
                  <a:lnTo>
                    <a:pt x="451053" y="229146"/>
                  </a:lnTo>
                  <a:lnTo>
                    <a:pt x="451053" y="229146"/>
                  </a:lnTo>
                  <a:lnTo>
                    <a:pt x="451053" y="229146"/>
                  </a:lnTo>
                  <a:lnTo>
                    <a:pt x="451053" y="229146"/>
                  </a:lnTo>
                  <a:lnTo>
                    <a:pt x="540169" y="229146"/>
                  </a:lnTo>
                  <a:lnTo>
                    <a:pt x="540169" y="214376"/>
                  </a:lnTo>
                  <a:lnTo>
                    <a:pt x="560908" y="214376"/>
                  </a:lnTo>
                  <a:lnTo>
                    <a:pt x="560908" y="214376"/>
                  </a:lnTo>
                  <a:lnTo>
                    <a:pt x="560908" y="214376"/>
                  </a:lnTo>
                  <a:lnTo>
                    <a:pt x="560908" y="214376"/>
                  </a:lnTo>
                  <a:lnTo>
                    <a:pt x="631165" y="214376"/>
                  </a:lnTo>
                  <a:lnTo>
                    <a:pt x="631165" y="214376"/>
                  </a:lnTo>
                  <a:lnTo>
                    <a:pt x="631165" y="214376"/>
                  </a:lnTo>
                  <a:lnTo>
                    <a:pt x="631165" y="214376"/>
                  </a:lnTo>
                  <a:lnTo>
                    <a:pt x="662750" y="214376"/>
                  </a:lnTo>
                  <a:lnTo>
                    <a:pt x="662750" y="214376"/>
                  </a:lnTo>
                  <a:lnTo>
                    <a:pt x="662750" y="214376"/>
                  </a:lnTo>
                  <a:lnTo>
                    <a:pt x="662750" y="214376"/>
                  </a:lnTo>
                  <a:lnTo>
                    <a:pt x="782511" y="214376"/>
                  </a:lnTo>
                  <a:lnTo>
                    <a:pt x="782511" y="214376"/>
                  </a:lnTo>
                  <a:lnTo>
                    <a:pt x="782511" y="214376"/>
                  </a:lnTo>
                  <a:lnTo>
                    <a:pt x="782511" y="214376"/>
                  </a:lnTo>
                  <a:lnTo>
                    <a:pt x="872566" y="214376"/>
                  </a:lnTo>
                  <a:lnTo>
                    <a:pt x="872566" y="198971"/>
                  </a:lnTo>
                  <a:lnTo>
                    <a:pt x="993267" y="198971"/>
                  </a:lnTo>
                  <a:lnTo>
                    <a:pt x="993267" y="198971"/>
                  </a:lnTo>
                  <a:lnTo>
                    <a:pt x="993267" y="198971"/>
                  </a:lnTo>
                  <a:lnTo>
                    <a:pt x="993267" y="198971"/>
                  </a:lnTo>
                  <a:lnTo>
                    <a:pt x="1023912" y="198971"/>
                  </a:lnTo>
                  <a:lnTo>
                    <a:pt x="1023912" y="183566"/>
                  </a:lnTo>
                  <a:lnTo>
                    <a:pt x="1085202" y="183566"/>
                  </a:lnTo>
                  <a:lnTo>
                    <a:pt x="1085202" y="183566"/>
                  </a:lnTo>
                  <a:lnTo>
                    <a:pt x="1085202" y="183566"/>
                  </a:lnTo>
                  <a:lnTo>
                    <a:pt x="1085202" y="183566"/>
                  </a:lnTo>
                  <a:lnTo>
                    <a:pt x="1143673" y="183566"/>
                  </a:lnTo>
                  <a:lnTo>
                    <a:pt x="1143673" y="183566"/>
                  </a:lnTo>
                  <a:lnTo>
                    <a:pt x="1143673" y="183566"/>
                  </a:lnTo>
                  <a:lnTo>
                    <a:pt x="1143673" y="183566"/>
                  </a:lnTo>
                  <a:lnTo>
                    <a:pt x="1145553" y="183566"/>
                  </a:lnTo>
                  <a:lnTo>
                    <a:pt x="1145553" y="183566"/>
                  </a:lnTo>
                  <a:lnTo>
                    <a:pt x="1145553" y="183566"/>
                  </a:lnTo>
                  <a:lnTo>
                    <a:pt x="1145553" y="183566"/>
                  </a:lnTo>
                  <a:lnTo>
                    <a:pt x="1171334" y="183566"/>
                  </a:lnTo>
                  <a:lnTo>
                    <a:pt x="1171334" y="167538"/>
                  </a:lnTo>
                  <a:lnTo>
                    <a:pt x="1217854" y="167538"/>
                  </a:lnTo>
                  <a:lnTo>
                    <a:pt x="1217854" y="167538"/>
                  </a:lnTo>
                  <a:lnTo>
                    <a:pt x="1217854" y="167538"/>
                  </a:lnTo>
                  <a:lnTo>
                    <a:pt x="1217854" y="167538"/>
                  </a:lnTo>
                  <a:lnTo>
                    <a:pt x="1234669" y="167538"/>
                  </a:lnTo>
                  <a:lnTo>
                    <a:pt x="1234669" y="167538"/>
                  </a:lnTo>
                  <a:lnTo>
                    <a:pt x="1234669" y="167538"/>
                  </a:lnTo>
                  <a:lnTo>
                    <a:pt x="1234669" y="167538"/>
                  </a:lnTo>
                  <a:lnTo>
                    <a:pt x="1243470" y="167538"/>
                  </a:lnTo>
                  <a:lnTo>
                    <a:pt x="1243470" y="167538"/>
                  </a:lnTo>
                  <a:lnTo>
                    <a:pt x="1243470" y="167538"/>
                  </a:lnTo>
                  <a:lnTo>
                    <a:pt x="1243470" y="167538"/>
                  </a:lnTo>
                  <a:lnTo>
                    <a:pt x="1293914" y="167538"/>
                  </a:lnTo>
                  <a:lnTo>
                    <a:pt x="1293914" y="167538"/>
                  </a:lnTo>
                  <a:lnTo>
                    <a:pt x="1293914" y="167538"/>
                  </a:lnTo>
                  <a:lnTo>
                    <a:pt x="1293914" y="167538"/>
                  </a:lnTo>
                  <a:lnTo>
                    <a:pt x="1354265" y="167538"/>
                  </a:lnTo>
                  <a:lnTo>
                    <a:pt x="1354265" y="167538"/>
                  </a:lnTo>
                  <a:lnTo>
                    <a:pt x="1354265" y="167538"/>
                  </a:lnTo>
                  <a:lnTo>
                    <a:pt x="1354265" y="167538"/>
                  </a:lnTo>
                  <a:lnTo>
                    <a:pt x="1356309" y="167538"/>
                  </a:lnTo>
                  <a:lnTo>
                    <a:pt x="1356309" y="167538"/>
                  </a:lnTo>
                  <a:lnTo>
                    <a:pt x="1356309" y="167538"/>
                  </a:lnTo>
                  <a:lnTo>
                    <a:pt x="1356309" y="167538"/>
                  </a:lnTo>
                  <a:lnTo>
                    <a:pt x="1387894" y="167538"/>
                  </a:lnTo>
                  <a:lnTo>
                    <a:pt x="1387894" y="167538"/>
                  </a:lnTo>
                  <a:lnTo>
                    <a:pt x="1387894" y="167538"/>
                  </a:lnTo>
                  <a:lnTo>
                    <a:pt x="1387894" y="167538"/>
                  </a:lnTo>
                  <a:lnTo>
                    <a:pt x="1433475" y="167538"/>
                  </a:lnTo>
                  <a:lnTo>
                    <a:pt x="1433475" y="167538"/>
                  </a:lnTo>
                  <a:lnTo>
                    <a:pt x="1433475" y="167538"/>
                  </a:lnTo>
                  <a:lnTo>
                    <a:pt x="1433475" y="167538"/>
                  </a:lnTo>
                  <a:lnTo>
                    <a:pt x="1504671" y="167538"/>
                  </a:lnTo>
                  <a:lnTo>
                    <a:pt x="1504671" y="167538"/>
                  </a:lnTo>
                  <a:lnTo>
                    <a:pt x="1504671" y="167538"/>
                  </a:lnTo>
                  <a:lnTo>
                    <a:pt x="1504671" y="167538"/>
                  </a:lnTo>
                  <a:lnTo>
                    <a:pt x="1558112" y="167538"/>
                  </a:lnTo>
                  <a:lnTo>
                    <a:pt x="1558112" y="167538"/>
                  </a:lnTo>
                  <a:lnTo>
                    <a:pt x="1558112" y="167538"/>
                  </a:lnTo>
                  <a:lnTo>
                    <a:pt x="1558112" y="167538"/>
                  </a:lnTo>
                  <a:lnTo>
                    <a:pt x="1570050" y="167538"/>
                  </a:lnTo>
                  <a:lnTo>
                    <a:pt x="1570050" y="167538"/>
                  </a:lnTo>
                  <a:lnTo>
                    <a:pt x="1570050" y="167538"/>
                  </a:lnTo>
                  <a:lnTo>
                    <a:pt x="1570050" y="167538"/>
                  </a:lnTo>
                  <a:lnTo>
                    <a:pt x="1585760" y="167538"/>
                  </a:lnTo>
                  <a:lnTo>
                    <a:pt x="1585760" y="149619"/>
                  </a:lnTo>
                  <a:lnTo>
                    <a:pt x="1613586" y="149619"/>
                  </a:lnTo>
                  <a:lnTo>
                    <a:pt x="1613586" y="149619"/>
                  </a:lnTo>
                  <a:lnTo>
                    <a:pt x="1613586" y="149619"/>
                  </a:lnTo>
                  <a:lnTo>
                    <a:pt x="1613586" y="149619"/>
                  </a:lnTo>
                  <a:lnTo>
                    <a:pt x="1656017" y="149619"/>
                  </a:lnTo>
                  <a:lnTo>
                    <a:pt x="1656017" y="149619"/>
                  </a:lnTo>
                  <a:lnTo>
                    <a:pt x="1656017" y="149619"/>
                  </a:lnTo>
                  <a:lnTo>
                    <a:pt x="1656017" y="149619"/>
                  </a:lnTo>
                  <a:lnTo>
                    <a:pt x="1668907" y="149619"/>
                  </a:lnTo>
                  <a:lnTo>
                    <a:pt x="1668907" y="149619"/>
                  </a:lnTo>
                  <a:lnTo>
                    <a:pt x="1668907" y="149619"/>
                  </a:lnTo>
                  <a:lnTo>
                    <a:pt x="1668907" y="149619"/>
                  </a:lnTo>
                  <a:lnTo>
                    <a:pt x="1715427" y="149619"/>
                  </a:lnTo>
                  <a:lnTo>
                    <a:pt x="1715427" y="149619"/>
                  </a:lnTo>
                  <a:lnTo>
                    <a:pt x="1715427" y="149619"/>
                  </a:lnTo>
                  <a:lnTo>
                    <a:pt x="1715427" y="149619"/>
                  </a:lnTo>
                  <a:lnTo>
                    <a:pt x="1717472" y="149619"/>
                  </a:lnTo>
                  <a:lnTo>
                    <a:pt x="1717472" y="149619"/>
                  </a:lnTo>
                  <a:lnTo>
                    <a:pt x="1717472" y="149619"/>
                  </a:lnTo>
                  <a:lnTo>
                    <a:pt x="1717472" y="149619"/>
                  </a:lnTo>
                  <a:lnTo>
                    <a:pt x="1718412" y="149619"/>
                  </a:lnTo>
                  <a:lnTo>
                    <a:pt x="1718412" y="149619"/>
                  </a:lnTo>
                  <a:lnTo>
                    <a:pt x="1718412" y="149619"/>
                  </a:lnTo>
                  <a:lnTo>
                    <a:pt x="1718412" y="149619"/>
                  </a:lnTo>
                  <a:lnTo>
                    <a:pt x="1746072" y="149619"/>
                  </a:lnTo>
                  <a:lnTo>
                    <a:pt x="1746072" y="149619"/>
                  </a:lnTo>
                  <a:lnTo>
                    <a:pt x="1746072" y="149619"/>
                  </a:lnTo>
                  <a:lnTo>
                    <a:pt x="1746072" y="149619"/>
                  </a:lnTo>
                  <a:lnTo>
                    <a:pt x="1748117" y="149619"/>
                  </a:lnTo>
                  <a:lnTo>
                    <a:pt x="1748117" y="149619"/>
                  </a:lnTo>
                  <a:lnTo>
                    <a:pt x="1748117" y="149619"/>
                  </a:lnTo>
                  <a:lnTo>
                    <a:pt x="1748117" y="149619"/>
                  </a:lnTo>
                  <a:lnTo>
                    <a:pt x="1806423" y="149619"/>
                  </a:lnTo>
                  <a:lnTo>
                    <a:pt x="1806423" y="149619"/>
                  </a:lnTo>
                  <a:lnTo>
                    <a:pt x="1806423" y="149619"/>
                  </a:lnTo>
                  <a:lnTo>
                    <a:pt x="1806423" y="149619"/>
                  </a:lnTo>
                  <a:lnTo>
                    <a:pt x="1867713" y="149619"/>
                  </a:lnTo>
                  <a:lnTo>
                    <a:pt x="1867713" y="149619"/>
                  </a:lnTo>
                  <a:lnTo>
                    <a:pt x="1867713" y="149619"/>
                  </a:lnTo>
                  <a:lnTo>
                    <a:pt x="1867713" y="149619"/>
                  </a:lnTo>
                  <a:lnTo>
                    <a:pt x="1946923" y="149619"/>
                  </a:lnTo>
                  <a:lnTo>
                    <a:pt x="1946923" y="149619"/>
                  </a:lnTo>
                  <a:lnTo>
                    <a:pt x="1946923" y="149619"/>
                  </a:lnTo>
                  <a:lnTo>
                    <a:pt x="1946923" y="149619"/>
                  </a:lnTo>
                  <a:lnTo>
                    <a:pt x="1988414" y="149619"/>
                  </a:lnTo>
                  <a:lnTo>
                    <a:pt x="1988414" y="129349"/>
                  </a:lnTo>
                  <a:lnTo>
                    <a:pt x="2031949" y="129349"/>
                  </a:lnTo>
                  <a:lnTo>
                    <a:pt x="2031949" y="129349"/>
                  </a:lnTo>
                  <a:lnTo>
                    <a:pt x="2031949" y="129349"/>
                  </a:lnTo>
                  <a:lnTo>
                    <a:pt x="2031949" y="129349"/>
                  </a:lnTo>
                  <a:lnTo>
                    <a:pt x="2107235" y="129349"/>
                  </a:lnTo>
                  <a:lnTo>
                    <a:pt x="2107235" y="129349"/>
                  </a:lnTo>
                  <a:lnTo>
                    <a:pt x="2107235" y="129349"/>
                  </a:lnTo>
                  <a:lnTo>
                    <a:pt x="2107235" y="129349"/>
                  </a:lnTo>
                  <a:lnTo>
                    <a:pt x="2148726" y="129349"/>
                  </a:lnTo>
                  <a:lnTo>
                    <a:pt x="2148726" y="129349"/>
                  </a:lnTo>
                  <a:lnTo>
                    <a:pt x="2148726" y="129349"/>
                  </a:lnTo>
                  <a:lnTo>
                    <a:pt x="2148726" y="129349"/>
                  </a:lnTo>
                  <a:lnTo>
                    <a:pt x="2167585" y="129349"/>
                  </a:lnTo>
                  <a:lnTo>
                    <a:pt x="2167585" y="129349"/>
                  </a:lnTo>
                  <a:lnTo>
                    <a:pt x="2167585" y="129349"/>
                  </a:lnTo>
                  <a:lnTo>
                    <a:pt x="2167585" y="129349"/>
                  </a:lnTo>
                  <a:lnTo>
                    <a:pt x="2179371" y="129349"/>
                  </a:lnTo>
                  <a:lnTo>
                    <a:pt x="2179371" y="129349"/>
                  </a:lnTo>
                  <a:lnTo>
                    <a:pt x="2179371" y="129349"/>
                  </a:lnTo>
                  <a:lnTo>
                    <a:pt x="2179371" y="129349"/>
                  </a:lnTo>
                  <a:lnTo>
                    <a:pt x="2274456" y="129349"/>
                  </a:lnTo>
                  <a:lnTo>
                    <a:pt x="2274456" y="107340"/>
                  </a:lnTo>
                  <a:lnTo>
                    <a:pt x="2319871" y="107340"/>
                  </a:lnTo>
                  <a:lnTo>
                    <a:pt x="2319871" y="85344"/>
                  </a:lnTo>
                  <a:lnTo>
                    <a:pt x="2322855" y="85344"/>
                  </a:lnTo>
                  <a:lnTo>
                    <a:pt x="2322855" y="85344"/>
                  </a:lnTo>
                  <a:lnTo>
                    <a:pt x="2322855" y="85344"/>
                  </a:lnTo>
                  <a:lnTo>
                    <a:pt x="2322855" y="85344"/>
                  </a:lnTo>
                  <a:lnTo>
                    <a:pt x="2326793" y="85344"/>
                  </a:lnTo>
                  <a:lnTo>
                    <a:pt x="2326793" y="85344"/>
                  </a:lnTo>
                  <a:lnTo>
                    <a:pt x="2326793" y="85344"/>
                  </a:lnTo>
                  <a:lnTo>
                    <a:pt x="2326793" y="85344"/>
                  </a:lnTo>
                  <a:lnTo>
                    <a:pt x="2339670" y="85344"/>
                  </a:lnTo>
                  <a:lnTo>
                    <a:pt x="2339670" y="85344"/>
                  </a:lnTo>
                  <a:lnTo>
                    <a:pt x="2339670" y="85344"/>
                  </a:lnTo>
                  <a:lnTo>
                    <a:pt x="2339670" y="85344"/>
                  </a:lnTo>
                  <a:lnTo>
                    <a:pt x="2407882" y="85344"/>
                  </a:lnTo>
                  <a:lnTo>
                    <a:pt x="2407882" y="85344"/>
                  </a:lnTo>
                  <a:lnTo>
                    <a:pt x="2407882" y="85344"/>
                  </a:lnTo>
                  <a:lnTo>
                    <a:pt x="2407882" y="85344"/>
                  </a:lnTo>
                  <a:lnTo>
                    <a:pt x="2409927" y="85344"/>
                  </a:lnTo>
                  <a:lnTo>
                    <a:pt x="2409927" y="85344"/>
                  </a:lnTo>
                  <a:lnTo>
                    <a:pt x="2409927" y="85344"/>
                  </a:lnTo>
                  <a:lnTo>
                    <a:pt x="2409927" y="85344"/>
                  </a:lnTo>
                  <a:lnTo>
                    <a:pt x="2432710" y="85344"/>
                  </a:lnTo>
                  <a:lnTo>
                    <a:pt x="2432710" y="85344"/>
                  </a:lnTo>
                  <a:lnTo>
                    <a:pt x="2432710" y="85344"/>
                  </a:lnTo>
                  <a:lnTo>
                    <a:pt x="2432710" y="85344"/>
                  </a:lnTo>
                  <a:lnTo>
                    <a:pt x="2460371" y="85344"/>
                  </a:lnTo>
                  <a:lnTo>
                    <a:pt x="2460371" y="85344"/>
                  </a:lnTo>
                  <a:lnTo>
                    <a:pt x="2460371" y="85344"/>
                  </a:lnTo>
                  <a:lnTo>
                    <a:pt x="2460371" y="85344"/>
                  </a:lnTo>
                  <a:lnTo>
                    <a:pt x="2512873" y="85344"/>
                  </a:lnTo>
                  <a:lnTo>
                    <a:pt x="2512873" y="85344"/>
                  </a:lnTo>
                  <a:lnTo>
                    <a:pt x="2512873" y="85344"/>
                  </a:lnTo>
                  <a:lnTo>
                    <a:pt x="2512873" y="85344"/>
                  </a:lnTo>
                  <a:lnTo>
                    <a:pt x="2549335" y="85344"/>
                  </a:lnTo>
                  <a:lnTo>
                    <a:pt x="2549335" y="85344"/>
                  </a:lnTo>
                  <a:lnTo>
                    <a:pt x="2549335" y="85344"/>
                  </a:lnTo>
                  <a:lnTo>
                    <a:pt x="2549335" y="85344"/>
                  </a:lnTo>
                  <a:lnTo>
                    <a:pt x="2571179" y="85344"/>
                  </a:lnTo>
                  <a:lnTo>
                    <a:pt x="2571179" y="85344"/>
                  </a:lnTo>
                  <a:lnTo>
                    <a:pt x="2571179" y="85344"/>
                  </a:lnTo>
                  <a:lnTo>
                    <a:pt x="2571179" y="85344"/>
                  </a:lnTo>
                  <a:lnTo>
                    <a:pt x="2647404" y="85344"/>
                  </a:lnTo>
                  <a:lnTo>
                    <a:pt x="2647404" y="85344"/>
                  </a:lnTo>
                  <a:lnTo>
                    <a:pt x="2647404" y="85344"/>
                  </a:lnTo>
                  <a:lnTo>
                    <a:pt x="2647404" y="85344"/>
                  </a:lnTo>
                  <a:lnTo>
                    <a:pt x="2673020" y="85344"/>
                  </a:lnTo>
                  <a:lnTo>
                    <a:pt x="2673020" y="85344"/>
                  </a:lnTo>
                  <a:lnTo>
                    <a:pt x="2673020" y="85344"/>
                  </a:lnTo>
                  <a:lnTo>
                    <a:pt x="2673020" y="85344"/>
                  </a:lnTo>
                  <a:lnTo>
                    <a:pt x="2678989" y="85344"/>
                  </a:lnTo>
                  <a:lnTo>
                    <a:pt x="2678989" y="58941"/>
                  </a:lnTo>
                  <a:lnTo>
                    <a:pt x="2679929" y="58941"/>
                  </a:lnTo>
                  <a:lnTo>
                    <a:pt x="2679929" y="58941"/>
                  </a:lnTo>
                  <a:lnTo>
                    <a:pt x="2679929" y="58941"/>
                  </a:lnTo>
                  <a:lnTo>
                    <a:pt x="2679929" y="58941"/>
                  </a:lnTo>
                  <a:lnTo>
                    <a:pt x="2801734" y="58941"/>
                  </a:lnTo>
                  <a:lnTo>
                    <a:pt x="2801734" y="58941"/>
                  </a:lnTo>
                  <a:lnTo>
                    <a:pt x="2801734" y="58941"/>
                  </a:lnTo>
                  <a:lnTo>
                    <a:pt x="2801734" y="58941"/>
                  </a:lnTo>
                  <a:lnTo>
                    <a:pt x="2890685" y="58941"/>
                  </a:lnTo>
                  <a:lnTo>
                    <a:pt x="2890685" y="58941"/>
                  </a:lnTo>
                  <a:lnTo>
                    <a:pt x="2890685" y="58941"/>
                  </a:lnTo>
                  <a:lnTo>
                    <a:pt x="2890685" y="58941"/>
                  </a:lnTo>
                  <a:lnTo>
                    <a:pt x="2919451" y="58941"/>
                  </a:lnTo>
                  <a:lnTo>
                    <a:pt x="2919451" y="58941"/>
                  </a:lnTo>
                  <a:lnTo>
                    <a:pt x="2919451" y="58941"/>
                  </a:lnTo>
                  <a:lnTo>
                    <a:pt x="2919451" y="58941"/>
                  </a:lnTo>
                  <a:lnTo>
                    <a:pt x="2921330" y="58941"/>
                  </a:lnTo>
                  <a:lnTo>
                    <a:pt x="2921330" y="58941"/>
                  </a:lnTo>
                  <a:lnTo>
                    <a:pt x="2921330" y="58941"/>
                  </a:lnTo>
                  <a:lnTo>
                    <a:pt x="2921330" y="58941"/>
                  </a:lnTo>
                  <a:lnTo>
                    <a:pt x="2981681" y="58941"/>
                  </a:lnTo>
                  <a:lnTo>
                    <a:pt x="2981681" y="58941"/>
                  </a:lnTo>
                  <a:lnTo>
                    <a:pt x="2981681" y="58941"/>
                  </a:lnTo>
                  <a:lnTo>
                    <a:pt x="2981681" y="58941"/>
                  </a:lnTo>
                  <a:lnTo>
                    <a:pt x="3175623" y="58941"/>
                  </a:lnTo>
                  <a:lnTo>
                    <a:pt x="3175623" y="29388"/>
                  </a:lnTo>
                  <a:lnTo>
                    <a:pt x="3191498" y="29388"/>
                  </a:lnTo>
                  <a:lnTo>
                    <a:pt x="3191498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524834" y="0"/>
                  </a:lnTo>
                  <a:lnTo>
                    <a:pt x="3524834" y="0"/>
                  </a:lnTo>
                  <a:lnTo>
                    <a:pt x="3524834" y="0"/>
                  </a:lnTo>
                  <a:lnTo>
                    <a:pt x="3524834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</a:path>
              </a:pathLst>
            </a:custGeom>
            <a:noFill/>
            <a:ln w="38100" cap="flat">
              <a:solidFill>
                <a:srgbClr val="90353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174798" y="2450774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370632" y="2450774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611081" y="2450774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827654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888945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123437" y="235396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213493" y="235396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288766" y="235396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03549" y="235396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95484" y="2297066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433203" y="223797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939954" y="2494157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141744" y="2479857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198170" y="2479857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238721" y="246539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322795" y="2465392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432498" y="2450622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502754" y="2450622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534504" y="2450622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654100" y="2450622"/>
              <a:ext cx="1270" cy="34582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864857" y="243521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956944" y="2419659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015263" y="2419659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017307" y="2419659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089443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106258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115212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165669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226019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227899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259649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305064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376413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429854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441640" y="2403784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485175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527759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540649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587017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589061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590001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617814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619707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678165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739468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818512" y="238586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903704" y="236559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978824" y="236559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020468" y="236559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039175" y="236559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051113" y="2365595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194445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198534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211260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279624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281516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304300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331961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384462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421077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442768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518994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544762" y="2321590"/>
              <a:ext cx="1270" cy="34734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551683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673324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762440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791040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793085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853435" y="2295187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074085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168065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30257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56978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64839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396589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433203" y="2236093"/>
              <a:ext cx="1270" cy="34734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714862"/>
              <a:ext cx="1270" cy="1894344"/>
            </a:xfrm>
            <a:custGeom>
              <a:avLst/>
              <a:gdLst>
                <a:gd name="connsiteX0" fmla="*/ 0 w 1270"/>
                <a:gd name="connsiteY0" fmla="*/ 1894345 h 1894344"/>
                <a:gd name="connsiteX1" fmla="*/ 0 w 1270"/>
                <a:gd name="connsiteY1" fmla="*/ 0 h 18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1894344">
                  <a:moveTo>
                    <a:pt x="0" y="1894345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40361" y="2528740"/>
              <a:ext cx="50761" cy="1270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40361" y="2095428"/>
              <a:ext cx="50761" cy="1270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40361" y="1662117"/>
              <a:ext cx="50761" cy="1270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40361" y="1228641"/>
              <a:ext cx="50761" cy="1270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40361" y="795329"/>
              <a:ext cx="50761" cy="1270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791122" y="2609207"/>
              <a:ext cx="3722547" cy="1270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6871590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465188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058786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652396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245994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9839605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10433203" y="2609207"/>
              <a:ext cx="1270" cy="50761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101358" y="3614132"/>
              <a:ext cx="3102076" cy="236689"/>
            </a:xfrm>
            <a:custGeom>
              <a:avLst/>
              <a:gdLst>
                <a:gd name="connsiteX0" fmla="*/ 0 w 3102076"/>
                <a:gd name="connsiteY0" fmla="*/ 0 h 236689"/>
                <a:gd name="connsiteX1" fmla="*/ 3102077 w 3102076"/>
                <a:gd name="connsiteY1" fmla="*/ 0 h 236689"/>
                <a:gd name="connsiteX2" fmla="*/ 3102077 w 3102076"/>
                <a:gd name="connsiteY2" fmla="*/ 236690 h 236689"/>
                <a:gd name="connsiteX3" fmla="*/ 0 w 3102076"/>
                <a:gd name="connsiteY3" fmla="*/ 236690 h 2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2076" h="236689">
                  <a:moveTo>
                    <a:pt x="0" y="0"/>
                  </a:moveTo>
                  <a:lnTo>
                    <a:pt x="3102077" y="0"/>
                  </a:lnTo>
                  <a:lnTo>
                    <a:pt x="3102077" y="236690"/>
                  </a:lnTo>
                  <a:lnTo>
                    <a:pt x="0" y="236690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105016" y="3617790"/>
              <a:ext cx="3094761" cy="229374"/>
            </a:xfrm>
            <a:custGeom>
              <a:avLst/>
              <a:gdLst>
                <a:gd name="connsiteX0" fmla="*/ 0 w 3094761"/>
                <a:gd name="connsiteY0" fmla="*/ 0 h 229374"/>
                <a:gd name="connsiteX1" fmla="*/ 3094762 w 3094761"/>
                <a:gd name="connsiteY1" fmla="*/ 0 h 229374"/>
                <a:gd name="connsiteX2" fmla="*/ 3094762 w 3094761"/>
                <a:gd name="connsiteY2" fmla="*/ 229375 h 229374"/>
                <a:gd name="connsiteX3" fmla="*/ 0 w 3094761"/>
                <a:gd name="connsiteY3" fmla="*/ 229375 h 22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4761" h="229374">
                  <a:moveTo>
                    <a:pt x="0" y="0"/>
                  </a:moveTo>
                  <a:lnTo>
                    <a:pt x="3094762" y="0"/>
                  </a:lnTo>
                  <a:lnTo>
                    <a:pt x="3094762" y="229375"/>
                  </a:lnTo>
                  <a:lnTo>
                    <a:pt x="0" y="229375"/>
                  </a:lnTo>
                  <a:close/>
                </a:path>
              </a:pathLst>
            </a:custGeom>
            <a:noFill/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7156209" y="3732484"/>
              <a:ext cx="475411" cy="1270"/>
            </a:xfrm>
            <a:custGeom>
              <a:avLst/>
              <a:gdLst>
                <a:gd name="connsiteX0" fmla="*/ 0 w 475411"/>
                <a:gd name="connsiteY0" fmla="*/ 0 h 1270"/>
                <a:gd name="connsiteX1" fmla="*/ 475412 w 47541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11" h="1270">
                  <a:moveTo>
                    <a:pt x="0" y="0"/>
                  </a:moveTo>
                  <a:lnTo>
                    <a:pt x="475412" y="0"/>
                  </a:lnTo>
                </a:path>
              </a:pathLst>
            </a:custGeom>
            <a:ln w="38100" cap="flat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/>
            <p:nvPr/>
          </p:nvSpPr>
          <p:spPr>
            <a:xfrm>
              <a:off x="8741347" y="3732484"/>
              <a:ext cx="475411" cy="1270"/>
            </a:xfrm>
            <a:custGeom>
              <a:avLst/>
              <a:gdLst>
                <a:gd name="connsiteX0" fmla="*/ 0 w 475411"/>
                <a:gd name="connsiteY0" fmla="*/ 0 h 1270"/>
                <a:gd name="connsiteX1" fmla="*/ 475412 w 47541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11" h="1270">
                  <a:moveTo>
                    <a:pt x="0" y="0"/>
                  </a:moveTo>
                  <a:lnTo>
                    <a:pt x="475412" y="0"/>
                  </a:lnTo>
                </a:path>
              </a:pathLst>
            </a:custGeom>
            <a:ln w="38100" cap="flat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201544" y="3613142"/>
              <a:ext cx="1306649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iss_tre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anni = 1</a:t>
              </a:r>
            </a:p>
          </p:txBody>
        </p:sp>
        <p:sp>
          <p:nvSpPr>
            <p:cNvPr id="39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616406" y="3613142"/>
              <a:ext cx="1306649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iss_tre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anni = 0</a:t>
              </a:r>
            </a:p>
          </p:txBody>
        </p:sp>
        <p:sp>
          <p:nvSpPr>
            <p:cNvPr id="39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8352040" y="2830606"/>
              <a:ext cx="74796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Months</a:t>
              </a:r>
            </a:p>
          </p:txBody>
        </p:sp>
        <p:sp>
          <p:nvSpPr>
            <p:cNvPr id="39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10235082" y="2610413"/>
              <a:ext cx="491484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120</a:t>
              </a:r>
            </a:p>
          </p:txBody>
        </p:sp>
        <p:sp>
          <p:nvSpPr>
            <p:cNvPr id="39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641484" y="2610413"/>
              <a:ext cx="491484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100</a:t>
              </a:r>
            </a:p>
          </p:txBody>
        </p:sp>
        <p:sp>
          <p:nvSpPr>
            <p:cNvPr id="39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083433" y="2610413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80</a:t>
              </a:r>
            </a:p>
          </p:txBody>
        </p:sp>
        <p:sp>
          <p:nvSpPr>
            <p:cNvPr id="39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8489835" y="2610413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60</a:t>
              </a:r>
            </a:p>
          </p:txBody>
        </p:sp>
        <p:sp>
          <p:nvSpPr>
            <p:cNvPr id="39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896226" y="2610413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39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302628" y="2610413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20</a:t>
              </a:r>
            </a:p>
          </p:txBody>
        </p:sp>
        <p:sp>
          <p:nvSpPr>
            <p:cNvPr id="40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6744590" y="2610413"/>
              <a:ext cx="316522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</a:t>
              </a:r>
            </a:p>
          </p:txBody>
        </p:sp>
        <p:sp>
          <p:nvSpPr>
            <p:cNvPr id="40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5721173" y="3063371"/>
              <a:ext cx="1260921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Number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</a:t>
              </a:r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at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risk</a:t>
              </a:r>
            </a:p>
          </p:txBody>
        </p:sp>
        <p:sp>
          <p:nvSpPr>
            <p:cNvPr id="40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5719936" y="3207339"/>
              <a:ext cx="1306649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iss_tre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anni = 0</a:t>
              </a:r>
            </a:p>
          </p:txBody>
        </p:sp>
        <p:sp>
          <p:nvSpPr>
            <p:cNvPr id="40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10270643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25</a:t>
              </a:r>
            </a:p>
          </p:txBody>
        </p:sp>
        <p:sp>
          <p:nvSpPr>
            <p:cNvPr id="40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677045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34</a:t>
              </a:r>
            </a:p>
          </p:txBody>
        </p:sp>
        <p:sp>
          <p:nvSpPr>
            <p:cNvPr id="40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083433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38</a:t>
              </a:r>
            </a:p>
          </p:txBody>
        </p:sp>
        <p:sp>
          <p:nvSpPr>
            <p:cNvPr id="40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8489835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40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896226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40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302628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40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6709030" y="3207339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41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5729460" y="3351306"/>
              <a:ext cx="1306649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iss_tre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anni = 1</a:t>
              </a:r>
            </a:p>
          </p:txBody>
        </p:sp>
        <p:sp>
          <p:nvSpPr>
            <p:cNvPr id="41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10270643" y="3351306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44</a:t>
              </a:r>
            </a:p>
          </p:txBody>
        </p:sp>
        <p:sp>
          <p:nvSpPr>
            <p:cNvPr id="41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677045" y="3351306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53</a:t>
              </a:r>
            </a:p>
          </p:txBody>
        </p:sp>
        <p:sp>
          <p:nvSpPr>
            <p:cNvPr id="413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9083433" y="3351306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68</a:t>
              </a:r>
            </a:p>
          </p:txBody>
        </p:sp>
        <p:sp>
          <p:nvSpPr>
            <p:cNvPr id="414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8489835" y="3351306"/>
              <a:ext cx="404003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83</a:t>
              </a:r>
            </a:p>
          </p:txBody>
        </p:sp>
        <p:sp>
          <p:nvSpPr>
            <p:cNvPr id="415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860665" y="3351306"/>
              <a:ext cx="491484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103</a:t>
              </a:r>
            </a:p>
          </p:txBody>
        </p:sp>
        <p:sp>
          <p:nvSpPr>
            <p:cNvPr id="416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7267067" y="3351306"/>
              <a:ext cx="491484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113</a:t>
              </a:r>
            </a:p>
          </p:txBody>
        </p:sp>
        <p:sp>
          <p:nvSpPr>
            <p:cNvPr id="417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>
              <a:off x="6673469" y="3351306"/>
              <a:ext cx="491484" cy="205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123</a:t>
              </a:r>
            </a:p>
          </p:txBody>
        </p:sp>
        <p:sp>
          <p:nvSpPr>
            <p:cNvPr id="418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 rot="16200000">
              <a:off x="6452175" y="642634"/>
              <a:ext cx="360191" cy="305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1.00</a:t>
              </a:r>
            </a:p>
          </p:txBody>
        </p:sp>
        <p:sp>
          <p:nvSpPr>
            <p:cNvPr id="419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 rot="16200000">
              <a:off x="6452175" y="1075946"/>
              <a:ext cx="360191" cy="305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0.75</a:t>
              </a:r>
            </a:p>
          </p:txBody>
        </p:sp>
        <p:sp>
          <p:nvSpPr>
            <p:cNvPr id="420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 rot="16200000">
              <a:off x="6452175" y="1509423"/>
              <a:ext cx="360191" cy="305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0.50</a:t>
              </a:r>
            </a:p>
          </p:txBody>
        </p:sp>
        <p:sp>
          <p:nvSpPr>
            <p:cNvPr id="421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 rot="16200000">
              <a:off x="6452175" y="1942734"/>
              <a:ext cx="360191" cy="305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0.25</a:t>
              </a:r>
            </a:p>
          </p:txBody>
        </p:sp>
        <p:sp>
          <p:nvSpPr>
            <p:cNvPr id="422" name="Elemento grafico 2">
              <a:extLst>
                <a:ext uri="{FF2B5EF4-FFF2-40B4-BE49-F238E27FC236}">
                  <a16:creationId xmlns:a16="http://schemas.microsoft.com/office/drawing/2014/main" id="{EADACA84-B35E-4A95-A24C-2F8EDBFA33C6}"/>
                </a:ext>
              </a:extLst>
            </p:cNvPr>
            <p:cNvSpPr txBox="1"/>
            <p:nvPr/>
          </p:nvSpPr>
          <p:spPr>
            <a:xfrm rot="16200000">
              <a:off x="6452175" y="2376045"/>
              <a:ext cx="360191" cy="305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0.00</a:t>
              </a:r>
            </a:p>
          </p:txBody>
        </p:sp>
      </p:grpSp>
      <p:grpSp>
        <p:nvGrpSpPr>
          <p:cNvPr id="2" name="Gruppo 143"/>
          <p:cNvGrpSpPr/>
          <p:nvPr/>
        </p:nvGrpSpPr>
        <p:grpSpPr>
          <a:xfrm>
            <a:off x="1727684" y="692697"/>
            <a:ext cx="5472608" cy="2952327"/>
            <a:chOff x="149431" y="377042"/>
            <a:chExt cx="4545455" cy="3328059"/>
          </a:xfrm>
        </p:grpSpPr>
        <p:sp>
          <p:nvSpPr>
            <p:cNvPr id="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49431" y="377042"/>
              <a:ext cx="4529447" cy="3328059"/>
            </a:xfrm>
            <a:custGeom>
              <a:avLst/>
              <a:gdLst>
                <a:gd name="connsiteX0" fmla="*/ 0 w 5029200"/>
                <a:gd name="connsiteY0" fmla="*/ 0 h 3657600"/>
                <a:gd name="connsiteX1" fmla="*/ 5029200 w 5029200"/>
                <a:gd name="connsiteY1" fmla="*/ 0 h 3657600"/>
                <a:gd name="connsiteX2" fmla="*/ 5029200 w 5029200"/>
                <a:gd name="connsiteY2" fmla="*/ 3657600 h 3657600"/>
                <a:gd name="connsiteX3" fmla="*/ 0 w 5029200"/>
                <a:gd name="connsiteY3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200" h="3657600">
                  <a:moveTo>
                    <a:pt x="0" y="0"/>
                  </a:moveTo>
                  <a:lnTo>
                    <a:pt x="5029200" y="0"/>
                  </a:lnTo>
                  <a:lnTo>
                    <a:pt x="5029200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EAF2F3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49431" y="377042"/>
              <a:ext cx="4529309" cy="3328059"/>
            </a:xfrm>
            <a:custGeom>
              <a:avLst/>
              <a:gdLst>
                <a:gd name="connsiteX0" fmla="*/ 0 w 5029047"/>
                <a:gd name="connsiteY0" fmla="*/ 0 h 3657600"/>
                <a:gd name="connsiteX1" fmla="*/ 5029048 w 5029047"/>
                <a:gd name="connsiteY1" fmla="*/ 0 h 3657600"/>
                <a:gd name="connsiteX2" fmla="*/ 5029048 w 5029047"/>
                <a:gd name="connsiteY2" fmla="*/ 3657600 h 3657600"/>
                <a:gd name="connsiteX3" fmla="*/ 0 w 5029047"/>
                <a:gd name="connsiteY3" fmla="*/ 36576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047" h="3657600">
                  <a:moveTo>
                    <a:pt x="0" y="0"/>
                  </a:moveTo>
                  <a:lnTo>
                    <a:pt x="5029048" y="0"/>
                  </a:lnTo>
                  <a:lnTo>
                    <a:pt x="5029048" y="3657600"/>
                  </a:lnTo>
                  <a:lnTo>
                    <a:pt x="0" y="3657600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2725" y="380370"/>
              <a:ext cx="4522721" cy="3321402"/>
            </a:xfrm>
            <a:custGeom>
              <a:avLst/>
              <a:gdLst>
                <a:gd name="connsiteX0" fmla="*/ 0 w 5021732"/>
                <a:gd name="connsiteY0" fmla="*/ 0 h 3650284"/>
                <a:gd name="connsiteX1" fmla="*/ 5021733 w 5021732"/>
                <a:gd name="connsiteY1" fmla="*/ 0 h 3650284"/>
                <a:gd name="connsiteX2" fmla="*/ 5021733 w 5021732"/>
                <a:gd name="connsiteY2" fmla="*/ 3650285 h 3650284"/>
                <a:gd name="connsiteX3" fmla="*/ 0 w 5021732"/>
                <a:gd name="connsiteY3" fmla="*/ 3650285 h 365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1732" h="3650284">
                  <a:moveTo>
                    <a:pt x="0" y="0"/>
                  </a:moveTo>
                  <a:lnTo>
                    <a:pt x="5021733" y="0"/>
                  </a:lnTo>
                  <a:lnTo>
                    <a:pt x="5021733" y="3650285"/>
                  </a:lnTo>
                  <a:lnTo>
                    <a:pt x="0" y="3650285"/>
                  </a:lnTo>
                  <a:close/>
                </a:path>
              </a:pathLst>
            </a:custGeom>
            <a:noFill/>
            <a:ln w="7315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695229"/>
              <a:ext cx="3352636" cy="1723668"/>
            </a:xfrm>
            <a:custGeom>
              <a:avLst/>
              <a:gdLst>
                <a:gd name="connsiteX0" fmla="*/ 0 w 3722547"/>
                <a:gd name="connsiteY0" fmla="*/ 0 h 1894344"/>
                <a:gd name="connsiteX1" fmla="*/ 3722548 w 3722547"/>
                <a:gd name="connsiteY1" fmla="*/ 0 h 1894344"/>
                <a:gd name="connsiteX2" fmla="*/ 3722548 w 3722547"/>
                <a:gd name="connsiteY2" fmla="*/ 1894345 h 1894344"/>
                <a:gd name="connsiteX3" fmla="*/ 0 w 3722547"/>
                <a:gd name="connsiteY3" fmla="*/ 1894345 h 18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2547" h="1894344">
                  <a:moveTo>
                    <a:pt x="0" y="0"/>
                  </a:moveTo>
                  <a:lnTo>
                    <a:pt x="3722548" y="0"/>
                  </a:lnTo>
                  <a:lnTo>
                    <a:pt x="3722548" y="1894345"/>
                  </a:lnTo>
                  <a:lnTo>
                    <a:pt x="0" y="1894345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9871" y="698558"/>
              <a:ext cx="3346048" cy="1717012"/>
            </a:xfrm>
            <a:custGeom>
              <a:avLst/>
              <a:gdLst>
                <a:gd name="connsiteX0" fmla="*/ 0 w 3715232"/>
                <a:gd name="connsiteY0" fmla="*/ 0 h 1887029"/>
                <a:gd name="connsiteX1" fmla="*/ 3715233 w 3715232"/>
                <a:gd name="connsiteY1" fmla="*/ 0 h 1887029"/>
                <a:gd name="connsiteX2" fmla="*/ 3715233 w 3715232"/>
                <a:gd name="connsiteY2" fmla="*/ 1887030 h 1887029"/>
                <a:gd name="connsiteX3" fmla="*/ 0 w 3715232"/>
                <a:gd name="connsiteY3" fmla="*/ 1887030 h 188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5232" h="1887029">
                  <a:moveTo>
                    <a:pt x="0" y="0"/>
                  </a:moveTo>
                  <a:lnTo>
                    <a:pt x="3715233" y="0"/>
                  </a:lnTo>
                  <a:lnTo>
                    <a:pt x="3715233" y="1887030"/>
                  </a:lnTo>
                  <a:lnTo>
                    <a:pt x="0" y="1887030"/>
                  </a:lnTo>
                  <a:close/>
                </a:path>
              </a:pathLst>
            </a:custGeom>
            <a:noFill/>
            <a:ln w="731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2345681"/>
              <a:ext cx="3352636" cy="1156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1951410"/>
              <a:ext cx="3352636" cy="1156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1557139"/>
              <a:ext cx="3352636" cy="1156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1162718"/>
              <a:ext cx="3352636" cy="1156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10973" cap="flat">
              <a:solidFill>
                <a:srgbClr val="EAF2F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239049" y="2052372"/>
              <a:ext cx="3207557" cy="293446"/>
            </a:xfrm>
            <a:custGeom>
              <a:avLst/>
              <a:gdLst>
                <a:gd name="connsiteX0" fmla="*/ 0 w 3561460"/>
                <a:gd name="connsiteY0" fmla="*/ 322504 h 322503"/>
                <a:gd name="connsiteX1" fmla="*/ 0 w 3561460"/>
                <a:gd name="connsiteY1" fmla="*/ 322504 h 322503"/>
                <a:gd name="connsiteX2" fmla="*/ 0 w 3561460"/>
                <a:gd name="connsiteY2" fmla="*/ 322504 h 322503"/>
                <a:gd name="connsiteX3" fmla="*/ 0 w 3561460"/>
                <a:gd name="connsiteY3" fmla="*/ 322504 h 322503"/>
                <a:gd name="connsiteX4" fmla="*/ 0 w 3561460"/>
                <a:gd name="connsiteY4" fmla="*/ 322504 h 322503"/>
                <a:gd name="connsiteX5" fmla="*/ 0 w 3561460"/>
                <a:gd name="connsiteY5" fmla="*/ 322504 h 322503"/>
                <a:gd name="connsiteX6" fmla="*/ 0 w 3561460"/>
                <a:gd name="connsiteY6" fmla="*/ 322504 h 322503"/>
                <a:gd name="connsiteX7" fmla="*/ 72136 w 3561460"/>
                <a:gd name="connsiteY7" fmla="*/ 322504 h 322503"/>
                <a:gd name="connsiteX8" fmla="*/ 72136 w 3561460"/>
                <a:gd name="connsiteY8" fmla="*/ 302069 h 322503"/>
                <a:gd name="connsiteX9" fmla="*/ 451053 w 3561460"/>
                <a:gd name="connsiteY9" fmla="*/ 302069 h 322503"/>
                <a:gd name="connsiteX10" fmla="*/ 451053 w 3561460"/>
                <a:gd name="connsiteY10" fmla="*/ 302069 h 322503"/>
                <a:gd name="connsiteX11" fmla="*/ 451053 w 3561460"/>
                <a:gd name="connsiteY11" fmla="*/ 302069 h 322503"/>
                <a:gd name="connsiteX12" fmla="*/ 451053 w 3561460"/>
                <a:gd name="connsiteY12" fmla="*/ 302069 h 322503"/>
                <a:gd name="connsiteX13" fmla="*/ 631165 w 3561460"/>
                <a:gd name="connsiteY13" fmla="*/ 302069 h 322503"/>
                <a:gd name="connsiteX14" fmla="*/ 631165 w 3561460"/>
                <a:gd name="connsiteY14" fmla="*/ 302069 h 322503"/>
                <a:gd name="connsiteX15" fmla="*/ 631165 w 3561460"/>
                <a:gd name="connsiteY15" fmla="*/ 302069 h 322503"/>
                <a:gd name="connsiteX16" fmla="*/ 631165 w 3561460"/>
                <a:gd name="connsiteY16" fmla="*/ 302069 h 322503"/>
                <a:gd name="connsiteX17" fmla="*/ 662750 w 3561460"/>
                <a:gd name="connsiteY17" fmla="*/ 302069 h 322503"/>
                <a:gd name="connsiteX18" fmla="*/ 662750 w 3561460"/>
                <a:gd name="connsiteY18" fmla="*/ 302069 h 322503"/>
                <a:gd name="connsiteX19" fmla="*/ 662750 w 3561460"/>
                <a:gd name="connsiteY19" fmla="*/ 302069 h 322503"/>
                <a:gd name="connsiteX20" fmla="*/ 662750 w 3561460"/>
                <a:gd name="connsiteY20" fmla="*/ 302069 h 322503"/>
                <a:gd name="connsiteX21" fmla="*/ 1023912 w 3561460"/>
                <a:gd name="connsiteY21" fmla="*/ 302069 h 322503"/>
                <a:gd name="connsiteX22" fmla="*/ 1023912 w 3561460"/>
                <a:gd name="connsiteY22" fmla="*/ 280848 h 322503"/>
                <a:gd name="connsiteX23" fmla="*/ 1143673 w 3561460"/>
                <a:gd name="connsiteY23" fmla="*/ 280848 h 322503"/>
                <a:gd name="connsiteX24" fmla="*/ 1143673 w 3561460"/>
                <a:gd name="connsiteY24" fmla="*/ 280848 h 322503"/>
                <a:gd name="connsiteX25" fmla="*/ 1143673 w 3561460"/>
                <a:gd name="connsiteY25" fmla="*/ 280848 h 322503"/>
                <a:gd name="connsiteX26" fmla="*/ 1143673 w 3561460"/>
                <a:gd name="connsiteY26" fmla="*/ 280848 h 322503"/>
                <a:gd name="connsiteX27" fmla="*/ 1145553 w 3561460"/>
                <a:gd name="connsiteY27" fmla="*/ 280848 h 322503"/>
                <a:gd name="connsiteX28" fmla="*/ 1145553 w 3561460"/>
                <a:gd name="connsiteY28" fmla="*/ 280848 h 322503"/>
                <a:gd name="connsiteX29" fmla="*/ 1145553 w 3561460"/>
                <a:gd name="connsiteY29" fmla="*/ 280848 h 322503"/>
                <a:gd name="connsiteX30" fmla="*/ 1145553 w 3561460"/>
                <a:gd name="connsiteY30" fmla="*/ 280848 h 322503"/>
                <a:gd name="connsiteX31" fmla="*/ 1171334 w 3561460"/>
                <a:gd name="connsiteY31" fmla="*/ 280848 h 322503"/>
                <a:gd name="connsiteX32" fmla="*/ 1171334 w 3561460"/>
                <a:gd name="connsiteY32" fmla="*/ 259169 h 322503"/>
                <a:gd name="connsiteX33" fmla="*/ 1387894 w 3561460"/>
                <a:gd name="connsiteY33" fmla="*/ 259169 h 322503"/>
                <a:gd name="connsiteX34" fmla="*/ 1387894 w 3561460"/>
                <a:gd name="connsiteY34" fmla="*/ 259169 h 322503"/>
                <a:gd name="connsiteX35" fmla="*/ 1387894 w 3561460"/>
                <a:gd name="connsiteY35" fmla="*/ 259169 h 322503"/>
                <a:gd name="connsiteX36" fmla="*/ 1387894 w 3561460"/>
                <a:gd name="connsiteY36" fmla="*/ 259169 h 322503"/>
                <a:gd name="connsiteX37" fmla="*/ 1504671 w 3561460"/>
                <a:gd name="connsiteY37" fmla="*/ 259169 h 322503"/>
                <a:gd name="connsiteX38" fmla="*/ 1504671 w 3561460"/>
                <a:gd name="connsiteY38" fmla="*/ 259169 h 322503"/>
                <a:gd name="connsiteX39" fmla="*/ 1504671 w 3561460"/>
                <a:gd name="connsiteY39" fmla="*/ 259169 h 322503"/>
                <a:gd name="connsiteX40" fmla="*/ 1504671 w 3561460"/>
                <a:gd name="connsiteY40" fmla="*/ 259169 h 322503"/>
                <a:gd name="connsiteX41" fmla="*/ 1585760 w 3561460"/>
                <a:gd name="connsiteY41" fmla="*/ 259169 h 322503"/>
                <a:gd name="connsiteX42" fmla="*/ 1585760 w 3561460"/>
                <a:gd name="connsiteY42" fmla="*/ 237007 h 322503"/>
                <a:gd name="connsiteX43" fmla="*/ 1715427 w 3561460"/>
                <a:gd name="connsiteY43" fmla="*/ 237007 h 322503"/>
                <a:gd name="connsiteX44" fmla="*/ 1715427 w 3561460"/>
                <a:gd name="connsiteY44" fmla="*/ 237007 h 322503"/>
                <a:gd name="connsiteX45" fmla="*/ 1715427 w 3561460"/>
                <a:gd name="connsiteY45" fmla="*/ 237007 h 322503"/>
                <a:gd name="connsiteX46" fmla="*/ 1715427 w 3561460"/>
                <a:gd name="connsiteY46" fmla="*/ 237007 h 322503"/>
                <a:gd name="connsiteX47" fmla="*/ 1807362 w 3561460"/>
                <a:gd name="connsiteY47" fmla="*/ 237007 h 322503"/>
                <a:gd name="connsiteX48" fmla="*/ 1807362 w 3561460"/>
                <a:gd name="connsiteY48" fmla="*/ 214376 h 322503"/>
                <a:gd name="connsiteX49" fmla="*/ 1988414 w 3561460"/>
                <a:gd name="connsiteY49" fmla="*/ 214376 h 322503"/>
                <a:gd name="connsiteX50" fmla="*/ 1988414 w 3561460"/>
                <a:gd name="connsiteY50" fmla="*/ 191745 h 322503"/>
                <a:gd name="connsiteX51" fmla="*/ 2031949 w 3561460"/>
                <a:gd name="connsiteY51" fmla="*/ 191745 h 322503"/>
                <a:gd name="connsiteX52" fmla="*/ 2031949 w 3561460"/>
                <a:gd name="connsiteY52" fmla="*/ 191745 h 322503"/>
                <a:gd name="connsiteX53" fmla="*/ 2031949 w 3561460"/>
                <a:gd name="connsiteY53" fmla="*/ 191745 h 322503"/>
                <a:gd name="connsiteX54" fmla="*/ 2031949 w 3561460"/>
                <a:gd name="connsiteY54" fmla="*/ 191745 h 322503"/>
                <a:gd name="connsiteX55" fmla="*/ 2107235 w 3561460"/>
                <a:gd name="connsiteY55" fmla="*/ 191745 h 322503"/>
                <a:gd name="connsiteX56" fmla="*/ 2107235 w 3561460"/>
                <a:gd name="connsiteY56" fmla="*/ 191745 h 322503"/>
                <a:gd name="connsiteX57" fmla="*/ 2107235 w 3561460"/>
                <a:gd name="connsiteY57" fmla="*/ 191745 h 322503"/>
                <a:gd name="connsiteX58" fmla="*/ 2107235 w 3561460"/>
                <a:gd name="connsiteY58" fmla="*/ 191745 h 322503"/>
                <a:gd name="connsiteX59" fmla="*/ 2179371 w 3561460"/>
                <a:gd name="connsiteY59" fmla="*/ 191745 h 322503"/>
                <a:gd name="connsiteX60" fmla="*/ 2179371 w 3561460"/>
                <a:gd name="connsiteY60" fmla="*/ 191745 h 322503"/>
                <a:gd name="connsiteX61" fmla="*/ 2179371 w 3561460"/>
                <a:gd name="connsiteY61" fmla="*/ 191745 h 322503"/>
                <a:gd name="connsiteX62" fmla="*/ 2179371 w 3561460"/>
                <a:gd name="connsiteY62" fmla="*/ 191745 h 322503"/>
                <a:gd name="connsiteX63" fmla="*/ 2274456 w 3561460"/>
                <a:gd name="connsiteY63" fmla="*/ 191745 h 322503"/>
                <a:gd name="connsiteX64" fmla="*/ 2274456 w 3561460"/>
                <a:gd name="connsiteY64" fmla="*/ 168161 h 322503"/>
                <a:gd name="connsiteX65" fmla="*/ 2303056 w 3561460"/>
                <a:gd name="connsiteY65" fmla="*/ 168161 h 322503"/>
                <a:gd name="connsiteX66" fmla="*/ 2303056 w 3561460"/>
                <a:gd name="connsiteY66" fmla="*/ 168161 h 322503"/>
                <a:gd name="connsiteX67" fmla="*/ 2303056 w 3561460"/>
                <a:gd name="connsiteY67" fmla="*/ 168161 h 322503"/>
                <a:gd name="connsiteX68" fmla="*/ 2303056 w 3561460"/>
                <a:gd name="connsiteY68" fmla="*/ 168161 h 322503"/>
                <a:gd name="connsiteX69" fmla="*/ 2319871 w 3561460"/>
                <a:gd name="connsiteY69" fmla="*/ 168161 h 322503"/>
                <a:gd name="connsiteX70" fmla="*/ 2319871 w 3561460"/>
                <a:gd name="connsiteY70" fmla="*/ 144272 h 322503"/>
                <a:gd name="connsiteX71" fmla="*/ 2322855 w 3561460"/>
                <a:gd name="connsiteY71" fmla="*/ 144272 h 322503"/>
                <a:gd name="connsiteX72" fmla="*/ 2322855 w 3561460"/>
                <a:gd name="connsiteY72" fmla="*/ 144272 h 322503"/>
                <a:gd name="connsiteX73" fmla="*/ 2322855 w 3561460"/>
                <a:gd name="connsiteY73" fmla="*/ 144272 h 322503"/>
                <a:gd name="connsiteX74" fmla="*/ 2322855 w 3561460"/>
                <a:gd name="connsiteY74" fmla="*/ 144272 h 322503"/>
                <a:gd name="connsiteX75" fmla="*/ 2432710 w 3561460"/>
                <a:gd name="connsiteY75" fmla="*/ 144272 h 322503"/>
                <a:gd name="connsiteX76" fmla="*/ 2432710 w 3561460"/>
                <a:gd name="connsiteY76" fmla="*/ 144272 h 322503"/>
                <a:gd name="connsiteX77" fmla="*/ 2432710 w 3561460"/>
                <a:gd name="connsiteY77" fmla="*/ 144272 h 322503"/>
                <a:gd name="connsiteX78" fmla="*/ 2432710 w 3561460"/>
                <a:gd name="connsiteY78" fmla="*/ 144272 h 322503"/>
                <a:gd name="connsiteX79" fmla="*/ 2498878 w 3561460"/>
                <a:gd name="connsiteY79" fmla="*/ 144272 h 322503"/>
                <a:gd name="connsiteX80" fmla="*/ 2498878 w 3561460"/>
                <a:gd name="connsiteY80" fmla="*/ 144272 h 322503"/>
                <a:gd name="connsiteX81" fmla="*/ 2498878 w 3561460"/>
                <a:gd name="connsiteY81" fmla="*/ 144272 h 322503"/>
                <a:gd name="connsiteX82" fmla="*/ 2498878 w 3561460"/>
                <a:gd name="connsiteY82" fmla="*/ 144272 h 322503"/>
                <a:gd name="connsiteX83" fmla="*/ 2549335 w 3561460"/>
                <a:gd name="connsiteY83" fmla="*/ 144272 h 322503"/>
                <a:gd name="connsiteX84" fmla="*/ 2549335 w 3561460"/>
                <a:gd name="connsiteY84" fmla="*/ 144272 h 322503"/>
                <a:gd name="connsiteX85" fmla="*/ 2549335 w 3561460"/>
                <a:gd name="connsiteY85" fmla="*/ 144272 h 322503"/>
                <a:gd name="connsiteX86" fmla="*/ 2549335 w 3561460"/>
                <a:gd name="connsiteY86" fmla="*/ 144272 h 322503"/>
                <a:gd name="connsiteX87" fmla="*/ 2571179 w 3561460"/>
                <a:gd name="connsiteY87" fmla="*/ 144272 h 322503"/>
                <a:gd name="connsiteX88" fmla="*/ 2571179 w 3561460"/>
                <a:gd name="connsiteY88" fmla="*/ 144272 h 322503"/>
                <a:gd name="connsiteX89" fmla="*/ 2571179 w 3561460"/>
                <a:gd name="connsiteY89" fmla="*/ 144272 h 322503"/>
                <a:gd name="connsiteX90" fmla="*/ 2571179 w 3561460"/>
                <a:gd name="connsiteY90" fmla="*/ 144272 h 322503"/>
                <a:gd name="connsiteX91" fmla="*/ 2647404 w 3561460"/>
                <a:gd name="connsiteY91" fmla="*/ 144272 h 322503"/>
                <a:gd name="connsiteX92" fmla="*/ 2647404 w 3561460"/>
                <a:gd name="connsiteY92" fmla="*/ 144272 h 322503"/>
                <a:gd name="connsiteX93" fmla="*/ 2647404 w 3561460"/>
                <a:gd name="connsiteY93" fmla="*/ 144272 h 322503"/>
                <a:gd name="connsiteX94" fmla="*/ 2647404 w 3561460"/>
                <a:gd name="connsiteY94" fmla="*/ 144272 h 322503"/>
                <a:gd name="connsiteX95" fmla="*/ 2678989 w 3561460"/>
                <a:gd name="connsiteY95" fmla="*/ 144272 h 322503"/>
                <a:gd name="connsiteX96" fmla="*/ 2678989 w 3561460"/>
                <a:gd name="connsiteY96" fmla="*/ 117869 h 322503"/>
                <a:gd name="connsiteX97" fmla="*/ 2739339 w 3561460"/>
                <a:gd name="connsiteY97" fmla="*/ 117869 h 322503"/>
                <a:gd name="connsiteX98" fmla="*/ 2739339 w 3561460"/>
                <a:gd name="connsiteY98" fmla="*/ 117869 h 322503"/>
                <a:gd name="connsiteX99" fmla="*/ 2739339 w 3561460"/>
                <a:gd name="connsiteY99" fmla="*/ 117869 h 322503"/>
                <a:gd name="connsiteX100" fmla="*/ 2739339 w 3561460"/>
                <a:gd name="connsiteY100" fmla="*/ 117869 h 322503"/>
                <a:gd name="connsiteX101" fmla="*/ 2860040 w 3561460"/>
                <a:gd name="connsiteY101" fmla="*/ 117869 h 322503"/>
                <a:gd name="connsiteX102" fmla="*/ 2860040 w 3561460"/>
                <a:gd name="connsiteY102" fmla="*/ 91148 h 322503"/>
                <a:gd name="connsiteX103" fmla="*/ 2890685 w 3561460"/>
                <a:gd name="connsiteY103" fmla="*/ 91148 h 322503"/>
                <a:gd name="connsiteX104" fmla="*/ 2890685 w 3561460"/>
                <a:gd name="connsiteY104" fmla="*/ 91148 h 322503"/>
                <a:gd name="connsiteX105" fmla="*/ 2890685 w 3561460"/>
                <a:gd name="connsiteY105" fmla="*/ 91148 h 322503"/>
                <a:gd name="connsiteX106" fmla="*/ 2890685 w 3561460"/>
                <a:gd name="connsiteY106" fmla="*/ 91148 h 322503"/>
                <a:gd name="connsiteX107" fmla="*/ 2956065 w 3561460"/>
                <a:gd name="connsiteY107" fmla="*/ 91148 h 322503"/>
                <a:gd name="connsiteX108" fmla="*/ 2956065 w 3561460"/>
                <a:gd name="connsiteY108" fmla="*/ 91148 h 322503"/>
                <a:gd name="connsiteX109" fmla="*/ 2956065 w 3561460"/>
                <a:gd name="connsiteY109" fmla="*/ 91148 h 322503"/>
                <a:gd name="connsiteX110" fmla="*/ 2956065 w 3561460"/>
                <a:gd name="connsiteY110" fmla="*/ 91148 h 322503"/>
                <a:gd name="connsiteX111" fmla="*/ 3017355 w 3561460"/>
                <a:gd name="connsiteY111" fmla="*/ 91148 h 322503"/>
                <a:gd name="connsiteX112" fmla="*/ 3017355 w 3561460"/>
                <a:gd name="connsiteY112" fmla="*/ 91148 h 322503"/>
                <a:gd name="connsiteX113" fmla="*/ 3017355 w 3561460"/>
                <a:gd name="connsiteY113" fmla="*/ 91148 h 322503"/>
                <a:gd name="connsiteX114" fmla="*/ 3017355 w 3561460"/>
                <a:gd name="connsiteY114" fmla="*/ 91148 h 322503"/>
                <a:gd name="connsiteX115" fmla="*/ 3072676 w 3561460"/>
                <a:gd name="connsiteY115" fmla="*/ 91148 h 322503"/>
                <a:gd name="connsiteX116" fmla="*/ 3072676 w 3561460"/>
                <a:gd name="connsiteY116" fmla="*/ 62700 h 322503"/>
                <a:gd name="connsiteX117" fmla="*/ 3251848 w 3561460"/>
                <a:gd name="connsiteY117" fmla="*/ 62700 h 322503"/>
                <a:gd name="connsiteX118" fmla="*/ 3251848 w 3561460"/>
                <a:gd name="connsiteY118" fmla="*/ 62700 h 322503"/>
                <a:gd name="connsiteX119" fmla="*/ 3251848 w 3561460"/>
                <a:gd name="connsiteY119" fmla="*/ 62700 h 322503"/>
                <a:gd name="connsiteX120" fmla="*/ 3251848 w 3561460"/>
                <a:gd name="connsiteY120" fmla="*/ 62700 h 322503"/>
                <a:gd name="connsiteX121" fmla="*/ 3341904 w 3561460"/>
                <a:gd name="connsiteY121" fmla="*/ 62700 h 322503"/>
                <a:gd name="connsiteX122" fmla="*/ 3341904 w 3561460"/>
                <a:gd name="connsiteY122" fmla="*/ 62700 h 322503"/>
                <a:gd name="connsiteX123" fmla="*/ 3341904 w 3561460"/>
                <a:gd name="connsiteY123" fmla="*/ 62700 h 322503"/>
                <a:gd name="connsiteX124" fmla="*/ 3341904 w 3561460"/>
                <a:gd name="connsiteY124" fmla="*/ 62700 h 322503"/>
                <a:gd name="connsiteX125" fmla="*/ 3417024 w 3561460"/>
                <a:gd name="connsiteY125" fmla="*/ 62700 h 322503"/>
                <a:gd name="connsiteX126" fmla="*/ 3417024 w 3561460"/>
                <a:gd name="connsiteY126" fmla="*/ 62700 h 322503"/>
                <a:gd name="connsiteX127" fmla="*/ 3417024 w 3561460"/>
                <a:gd name="connsiteY127" fmla="*/ 62700 h 322503"/>
                <a:gd name="connsiteX128" fmla="*/ 3417024 w 3561460"/>
                <a:gd name="connsiteY128" fmla="*/ 62700 h 322503"/>
                <a:gd name="connsiteX129" fmla="*/ 3431794 w 3561460"/>
                <a:gd name="connsiteY129" fmla="*/ 62700 h 322503"/>
                <a:gd name="connsiteX130" fmla="*/ 3431794 w 3561460"/>
                <a:gd name="connsiteY130" fmla="*/ 62700 h 322503"/>
                <a:gd name="connsiteX131" fmla="*/ 3431794 w 3561460"/>
                <a:gd name="connsiteY131" fmla="*/ 62700 h 322503"/>
                <a:gd name="connsiteX132" fmla="*/ 3431794 w 3561460"/>
                <a:gd name="connsiteY132" fmla="*/ 62700 h 322503"/>
                <a:gd name="connsiteX133" fmla="*/ 3475330 w 3561460"/>
                <a:gd name="connsiteY133" fmla="*/ 62700 h 322503"/>
                <a:gd name="connsiteX134" fmla="*/ 3475330 w 3561460"/>
                <a:gd name="connsiteY134" fmla="*/ 32055 h 322503"/>
                <a:gd name="connsiteX135" fmla="*/ 3523895 w 3561460"/>
                <a:gd name="connsiteY135" fmla="*/ 32055 h 322503"/>
                <a:gd name="connsiteX136" fmla="*/ 3523895 w 3561460"/>
                <a:gd name="connsiteY136" fmla="*/ 32055 h 322503"/>
                <a:gd name="connsiteX137" fmla="*/ 3523895 w 3561460"/>
                <a:gd name="connsiteY137" fmla="*/ 32055 h 322503"/>
                <a:gd name="connsiteX138" fmla="*/ 3523895 w 3561460"/>
                <a:gd name="connsiteY138" fmla="*/ 32055 h 322503"/>
                <a:gd name="connsiteX139" fmla="*/ 3524834 w 3561460"/>
                <a:gd name="connsiteY139" fmla="*/ 32055 h 322503"/>
                <a:gd name="connsiteX140" fmla="*/ 3524834 w 3561460"/>
                <a:gd name="connsiteY140" fmla="*/ 32055 h 322503"/>
                <a:gd name="connsiteX141" fmla="*/ 3524834 w 3561460"/>
                <a:gd name="connsiteY141" fmla="*/ 32055 h 322503"/>
                <a:gd name="connsiteX142" fmla="*/ 3524834 w 3561460"/>
                <a:gd name="connsiteY142" fmla="*/ 32055 h 322503"/>
                <a:gd name="connsiteX143" fmla="*/ 3525787 w 3561460"/>
                <a:gd name="connsiteY143" fmla="*/ 32055 h 322503"/>
                <a:gd name="connsiteX144" fmla="*/ 3525787 w 3561460"/>
                <a:gd name="connsiteY144" fmla="*/ 0 h 322503"/>
                <a:gd name="connsiteX145" fmla="*/ 3561461 w 3561460"/>
                <a:gd name="connsiteY145" fmla="*/ 0 h 322503"/>
                <a:gd name="connsiteX146" fmla="*/ 3561461 w 3561460"/>
                <a:gd name="connsiteY146" fmla="*/ 0 h 322503"/>
                <a:gd name="connsiteX147" fmla="*/ 3561461 w 3561460"/>
                <a:gd name="connsiteY147" fmla="*/ 0 h 322503"/>
                <a:gd name="connsiteX148" fmla="*/ 3561461 w 3561460"/>
                <a:gd name="connsiteY148" fmla="*/ 0 h 32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561460" h="322503">
                  <a:moveTo>
                    <a:pt x="0" y="322504"/>
                  </a:moveTo>
                  <a:lnTo>
                    <a:pt x="0" y="322504"/>
                  </a:lnTo>
                  <a:lnTo>
                    <a:pt x="0" y="322504"/>
                  </a:lnTo>
                  <a:lnTo>
                    <a:pt x="0" y="322504"/>
                  </a:lnTo>
                  <a:lnTo>
                    <a:pt x="0" y="322504"/>
                  </a:lnTo>
                  <a:lnTo>
                    <a:pt x="0" y="322504"/>
                  </a:lnTo>
                  <a:lnTo>
                    <a:pt x="0" y="322504"/>
                  </a:lnTo>
                  <a:lnTo>
                    <a:pt x="72136" y="322504"/>
                  </a:lnTo>
                  <a:lnTo>
                    <a:pt x="72136" y="302069"/>
                  </a:lnTo>
                  <a:lnTo>
                    <a:pt x="451053" y="302069"/>
                  </a:lnTo>
                  <a:lnTo>
                    <a:pt x="451053" y="302069"/>
                  </a:lnTo>
                  <a:lnTo>
                    <a:pt x="451053" y="302069"/>
                  </a:lnTo>
                  <a:lnTo>
                    <a:pt x="451053" y="302069"/>
                  </a:lnTo>
                  <a:lnTo>
                    <a:pt x="631165" y="302069"/>
                  </a:lnTo>
                  <a:lnTo>
                    <a:pt x="631165" y="302069"/>
                  </a:lnTo>
                  <a:lnTo>
                    <a:pt x="631165" y="302069"/>
                  </a:lnTo>
                  <a:lnTo>
                    <a:pt x="631165" y="302069"/>
                  </a:lnTo>
                  <a:lnTo>
                    <a:pt x="662750" y="302069"/>
                  </a:lnTo>
                  <a:lnTo>
                    <a:pt x="662750" y="302069"/>
                  </a:lnTo>
                  <a:lnTo>
                    <a:pt x="662750" y="302069"/>
                  </a:lnTo>
                  <a:lnTo>
                    <a:pt x="662750" y="302069"/>
                  </a:lnTo>
                  <a:lnTo>
                    <a:pt x="1023912" y="302069"/>
                  </a:lnTo>
                  <a:lnTo>
                    <a:pt x="1023912" y="280848"/>
                  </a:lnTo>
                  <a:lnTo>
                    <a:pt x="1143673" y="280848"/>
                  </a:lnTo>
                  <a:lnTo>
                    <a:pt x="1143673" y="280848"/>
                  </a:lnTo>
                  <a:lnTo>
                    <a:pt x="1143673" y="280848"/>
                  </a:lnTo>
                  <a:lnTo>
                    <a:pt x="1143673" y="280848"/>
                  </a:lnTo>
                  <a:lnTo>
                    <a:pt x="1145553" y="280848"/>
                  </a:lnTo>
                  <a:lnTo>
                    <a:pt x="1145553" y="280848"/>
                  </a:lnTo>
                  <a:lnTo>
                    <a:pt x="1145553" y="280848"/>
                  </a:lnTo>
                  <a:lnTo>
                    <a:pt x="1145553" y="280848"/>
                  </a:lnTo>
                  <a:lnTo>
                    <a:pt x="1171334" y="280848"/>
                  </a:lnTo>
                  <a:lnTo>
                    <a:pt x="1171334" y="259169"/>
                  </a:lnTo>
                  <a:lnTo>
                    <a:pt x="1387894" y="259169"/>
                  </a:lnTo>
                  <a:lnTo>
                    <a:pt x="1387894" y="259169"/>
                  </a:lnTo>
                  <a:lnTo>
                    <a:pt x="1387894" y="259169"/>
                  </a:lnTo>
                  <a:lnTo>
                    <a:pt x="1387894" y="259169"/>
                  </a:lnTo>
                  <a:lnTo>
                    <a:pt x="1504671" y="259169"/>
                  </a:lnTo>
                  <a:lnTo>
                    <a:pt x="1504671" y="259169"/>
                  </a:lnTo>
                  <a:lnTo>
                    <a:pt x="1504671" y="259169"/>
                  </a:lnTo>
                  <a:lnTo>
                    <a:pt x="1504671" y="259169"/>
                  </a:lnTo>
                  <a:lnTo>
                    <a:pt x="1585760" y="259169"/>
                  </a:lnTo>
                  <a:lnTo>
                    <a:pt x="1585760" y="237007"/>
                  </a:lnTo>
                  <a:lnTo>
                    <a:pt x="1715427" y="237007"/>
                  </a:lnTo>
                  <a:lnTo>
                    <a:pt x="1715427" y="237007"/>
                  </a:lnTo>
                  <a:lnTo>
                    <a:pt x="1715427" y="237007"/>
                  </a:lnTo>
                  <a:lnTo>
                    <a:pt x="1715427" y="237007"/>
                  </a:lnTo>
                  <a:lnTo>
                    <a:pt x="1807362" y="237007"/>
                  </a:lnTo>
                  <a:lnTo>
                    <a:pt x="1807362" y="214376"/>
                  </a:lnTo>
                  <a:lnTo>
                    <a:pt x="1988414" y="214376"/>
                  </a:lnTo>
                  <a:lnTo>
                    <a:pt x="1988414" y="191745"/>
                  </a:lnTo>
                  <a:lnTo>
                    <a:pt x="2031949" y="191745"/>
                  </a:lnTo>
                  <a:lnTo>
                    <a:pt x="2031949" y="191745"/>
                  </a:lnTo>
                  <a:lnTo>
                    <a:pt x="2031949" y="191745"/>
                  </a:lnTo>
                  <a:lnTo>
                    <a:pt x="2031949" y="191745"/>
                  </a:lnTo>
                  <a:lnTo>
                    <a:pt x="2107235" y="191745"/>
                  </a:lnTo>
                  <a:lnTo>
                    <a:pt x="2107235" y="191745"/>
                  </a:lnTo>
                  <a:lnTo>
                    <a:pt x="2107235" y="191745"/>
                  </a:lnTo>
                  <a:lnTo>
                    <a:pt x="2107235" y="191745"/>
                  </a:lnTo>
                  <a:lnTo>
                    <a:pt x="2179371" y="191745"/>
                  </a:lnTo>
                  <a:lnTo>
                    <a:pt x="2179371" y="191745"/>
                  </a:lnTo>
                  <a:lnTo>
                    <a:pt x="2179371" y="191745"/>
                  </a:lnTo>
                  <a:lnTo>
                    <a:pt x="2179371" y="191745"/>
                  </a:lnTo>
                  <a:lnTo>
                    <a:pt x="2274456" y="191745"/>
                  </a:lnTo>
                  <a:lnTo>
                    <a:pt x="2274456" y="168161"/>
                  </a:lnTo>
                  <a:lnTo>
                    <a:pt x="2303056" y="168161"/>
                  </a:lnTo>
                  <a:lnTo>
                    <a:pt x="2303056" y="168161"/>
                  </a:lnTo>
                  <a:lnTo>
                    <a:pt x="2303056" y="168161"/>
                  </a:lnTo>
                  <a:lnTo>
                    <a:pt x="2303056" y="168161"/>
                  </a:lnTo>
                  <a:lnTo>
                    <a:pt x="2319871" y="168161"/>
                  </a:lnTo>
                  <a:lnTo>
                    <a:pt x="2319871" y="144272"/>
                  </a:lnTo>
                  <a:lnTo>
                    <a:pt x="2322855" y="144272"/>
                  </a:lnTo>
                  <a:lnTo>
                    <a:pt x="2322855" y="144272"/>
                  </a:lnTo>
                  <a:lnTo>
                    <a:pt x="2322855" y="144272"/>
                  </a:lnTo>
                  <a:lnTo>
                    <a:pt x="2322855" y="144272"/>
                  </a:lnTo>
                  <a:lnTo>
                    <a:pt x="2432710" y="144272"/>
                  </a:lnTo>
                  <a:lnTo>
                    <a:pt x="2432710" y="144272"/>
                  </a:lnTo>
                  <a:lnTo>
                    <a:pt x="2432710" y="144272"/>
                  </a:lnTo>
                  <a:lnTo>
                    <a:pt x="2432710" y="144272"/>
                  </a:lnTo>
                  <a:lnTo>
                    <a:pt x="2498878" y="144272"/>
                  </a:lnTo>
                  <a:lnTo>
                    <a:pt x="2498878" y="144272"/>
                  </a:lnTo>
                  <a:lnTo>
                    <a:pt x="2498878" y="144272"/>
                  </a:lnTo>
                  <a:lnTo>
                    <a:pt x="2498878" y="144272"/>
                  </a:lnTo>
                  <a:lnTo>
                    <a:pt x="2549335" y="144272"/>
                  </a:lnTo>
                  <a:lnTo>
                    <a:pt x="2549335" y="144272"/>
                  </a:lnTo>
                  <a:lnTo>
                    <a:pt x="2549335" y="144272"/>
                  </a:lnTo>
                  <a:lnTo>
                    <a:pt x="2549335" y="144272"/>
                  </a:lnTo>
                  <a:lnTo>
                    <a:pt x="2571179" y="144272"/>
                  </a:lnTo>
                  <a:lnTo>
                    <a:pt x="2571179" y="144272"/>
                  </a:lnTo>
                  <a:lnTo>
                    <a:pt x="2571179" y="144272"/>
                  </a:lnTo>
                  <a:lnTo>
                    <a:pt x="2571179" y="144272"/>
                  </a:lnTo>
                  <a:lnTo>
                    <a:pt x="2647404" y="144272"/>
                  </a:lnTo>
                  <a:lnTo>
                    <a:pt x="2647404" y="144272"/>
                  </a:lnTo>
                  <a:lnTo>
                    <a:pt x="2647404" y="144272"/>
                  </a:lnTo>
                  <a:lnTo>
                    <a:pt x="2647404" y="144272"/>
                  </a:lnTo>
                  <a:lnTo>
                    <a:pt x="2678989" y="144272"/>
                  </a:lnTo>
                  <a:lnTo>
                    <a:pt x="2678989" y="117869"/>
                  </a:lnTo>
                  <a:lnTo>
                    <a:pt x="2739339" y="117869"/>
                  </a:lnTo>
                  <a:lnTo>
                    <a:pt x="2739339" y="117869"/>
                  </a:lnTo>
                  <a:lnTo>
                    <a:pt x="2739339" y="117869"/>
                  </a:lnTo>
                  <a:lnTo>
                    <a:pt x="2739339" y="117869"/>
                  </a:lnTo>
                  <a:lnTo>
                    <a:pt x="2860040" y="117869"/>
                  </a:lnTo>
                  <a:lnTo>
                    <a:pt x="2860040" y="91148"/>
                  </a:lnTo>
                  <a:lnTo>
                    <a:pt x="2890685" y="91148"/>
                  </a:lnTo>
                  <a:lnTo>
                    <a:pt x="2890685" y="91148"/>
                  </a:lnTo>
                  <a:lnTo>
                    <a:pt x="2890685" y="91148"/>
                  </a:lnTo>
                  <a:lnTo>
                    <a:pt x="2890685" y="91148"/>
                  </a:lnTo>
                  <a:lnTo>
                    <a:pt x="2956065" y="91148"/>
                  </a:lnTo>
                  <a:lnTo>
                    <a:pt x="2956065" y="91148"/>
                  </a:lnTo>
                  <a:lnTo>
                    <a:pt x="2956065" y="91148"/>
                  </a:lnTo>
                  <a:lnTo>
                    <a:pt x="2956065" y="91148"/>
                  </a:lnTo>
                  <a:lnTo>
                    <a:pt x="3017355" y="91148"/>
                  </a:lnTo>
                  <a:lnTo>
                    <a:pt x="3017355" y="91148"/>
                  </a:lnTo>
                  <a:lnTo>
                    <a:pt x="3017355" y="91148"/>
                  </a:lnTo>
                  <a:lnTo>
                    <a:pt x="3017355" y="91148"/>
                  </a:lnTo>
                  <a:lnTo>
                    <a:pt x="3072676" y="91148"/>
                  </a:lnTo>
                  <a:lnTo>
                    <a:pt x="3072676" y="62700"/>
                  </a:lnTo>
                  <a:lnTo>
                    <a:pt x="3251848" y="62700"/>
                  </a:lnTo>
                  <a:lnTo>
                    <a:pt x="3251848" y="62700"/>
                  </a:lnTo>
                  <a:lnTo>
                    <a:pt x="3251848" y="62700"/>
                  </a:lnTo>
                  <a:lnTo>
                    <a:pt x="3251848" y="62700"/>
                  </a:lnTo>
                  <a:lnTo>
                    <a:pt x="3341904" y="62700"/>
                  </a:lnTo>
                  <a:lnTo>
                    <a:pt x="3341904" y="62700"/>
                  </a:lnTo>
                  <a:lnTo>
                    <a:pt x="3341904" y="62700"/>
                  </a:lnTo>
                  <a:lnTo>
                    <a:pt x="3341904" y="62700"/>
                  </a:lnTo>
                  <a:lnTo>
                    <a:pt x="3417024" y="62700"/>
                  </a:lnTo>
                  <a:lnTo>
                    <a:pt x="3417024" y="62700"/>
                  </a:lnTo>
                  <a:lnTo>
                    <a:pt x="3417024" y="62700"/>
                  </a:lnTo>
                  <a:lnTo>
                    <a:pt x="3417024" y="62700"/>
                  </a:lnTo>
                  <a:lnTo>
                    <a:pt x="3431794" y="62700"/>
                  </a:lnTo>
                  <a:lnTo>
                    <a:pt x="3431794" y="62700"/>
                  </a:lnTo>
                  <a:lnTo>
                    <a:pt x="3431794" y="62700"/>
                  </a:lnTo>
                  <a:lnTo>
                    <a:pt x="3431794" y="62700"/>
                  </a:lnTo>
                  <a:lnTo>
                    <a:pt x="3475330" y="62700"/>
                  </a:lnTo>
                  <a:lnTo>
                    <a:pt x="3475330" y="32055"/>
                  </a:lnTo>
                  <a:lnTo>
                    <a:pt x="3523895" y="32055"/>
                  </a:lnTo>
                  <a:lnTo>
                    <a:pt x="3523895" y="32055"/>
                  </a:lnTo>
                  <a:lnTo>
                    <a:pt x="3523895" y="32055"/>
                  </a:lnTo>
                  <a:lnTo>
                    <a:pt x="3523895" y="32055"/>
                  </a:lnTo>
                  <a:lnTo>
                    <a:pt x="3524834" y="32055"/>
                  </a:lnTo>
                  <a:lnTo>
                    <a:pt x="3524834" y="32055"/>
                  </a:lnTo>
                  <a:lnTo>
                    <a:pt x="3524834" y="32055"/>
                  </a:lnTo>
                  <a:lnTo>
                    <a:pt x="3524834" y="32055"/>
                  </a:lnTo>
                  <a:lnTo>
                    <a:pt x="3525787" y="32055"/>
                  </a:lnTo>
                  <a:lnTo>
                    <a:pt x="3525787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</a:path>
              </a:pathLst>
            </a:custGeom>
            <a:noFill/>
            <a:ln w="38100" cap="flat">
              <a:solidFill>
                <a:srgbClr val="1A476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239049" y="2186362"/>
              <a:ext cx="3207557" cy="159458"/>
            </a:xfrm>
            <a:custGeom>
              <a:avLst/>
              <a:gdLst>
                <a:gd name="connsiteX0" fmla="*/ 0 w 3561460"/>
                <a:gd name="connsiteY0" fmla="*/ 175247 h 175247"/>
                <a:gd name="connsiteX1" fmla="*/ 0 w 3561460"/>
                <a:gd name="connsiteY1" fmla="*/ 175247 h 175247"/>
                <a:gd name="connsiteX2" fmla="*/ 0 w 3561460"/>
                <a:gd name="connsiteY2" fmla="*/ 175247 h 175247"/>
                <a:gd name="connsiteX3" fmla="*/ 0 w 3561460"/>
                <a:gd name="connsiteY3" fmla="*/ 175247 h 175247"/>
                <a:gd name="connsiteX4" fmla="*/ 0 w 3561460"/>
                <a:gd name="connsiteY4" fmla="*/ 175247 h 175247"/>
                <a:gd name="connsiteX5" fmla="*/ 0 w 3561460"/>
                <a:gd name="connsiteY5" fmla="*/ 175247 h 175247"/>
                <a:gd name="connsiteX6" fmla="*/ 0 w 3561460"/>
                <a:gd name="connsiteY6" fmla="*/ 175247 h 175247"/>
                <a:gd name="connsiteX7" fmla="*/ 60350 w 3561460"/>
                <a:gd name="connsiteY7" fmla="*/ 175247 h 175247"/>
                <a:gd name="connsiteX8" fmla="*/ 60350 w 3561460"/>
                <a:gd name="connsiteY8" fmla="*/ 175247 h 175247"/>
                <a:gd name="connsiteX9" fmla="*/ 68212 w 3561460"/>
                <a:gd name="connsiteY9" fmla="*/ 175247 h 175247"/>
                <a:gd name="connsiteX10" fmla="*/ 68212 w 3561460"/>
                <a:gd name="connsiteY10" fmla="*/ 175247 h 175247"/>
                <a:gd name="connsiteX11" fmla="*/ 270002 w 3561460"/>
                <a:gd name="connsiteY11" fmla="*/ 175247 h 175247"/>
                <a:gd name="connsiteX12" fmla="*/ 270002 w 3561460"/>
                <a:gd name="connsiteY12" fmla="*/ 175247 h 175247"/>
                <a:gd name="connsiteX13" fmla="*/ 278016 w 3561460"/>
                <a:gd name="connsiteY13" fmla="*/ 175247 h 175247"/>
                <a:gd name="connsiteX14" fmla="*/ 278016 w 3561460"/>
                <a:gd name="connsiteY14" fmla="*/ 175247 h 175247"/>
                <a:gd name="connsiteX15" fmla="*/ 326428 w 3561460"/>
                <a:gd name="connsiteY15" fmla="*/ 175247 h 175247"/>
                <a:gd name="connsiteX16" fmla="*/ 326428 w 3561460"/>
                <a:gd name="connsiteY16" fmla="*/ 175247 h 175247"/>
                <a:gd name="connsiteX17" fmla="*/ 334277 w 3561460"/>
                <a:gd name="connsiteY17" fmla="*/ 175247 h 175247"/>
                <a:gd name="connsiteX18" fmla="*/ 334277 w 3561460"/>
                <a:gd name="connsiteY18" fmla="*/ 175247 h 175247"/>
                <a:gd name="connsiteX19" fmla="*/ 360998 w 3561460"/>
                <a:gd name="connsiteY19" fmla="*/ 175247 h 175247"/>
                <a:gd name="connsiteX20" fmla="*/ 360998 w 3561460"/>
                <a:gd name="connsiteY20" fmla="*/ 152146 h 175247"/>
                <a:gd name="connsiteX21" fmla="*/ 366966 w 3561460"/>
                <a:gd name="connsiteY21" fmla="*/ 152146 h 175247"/>
                <a:gd name="connsiteX22" fmla="*/ 366966 w 3561460"/>
                <a:gd name="connsiteY22" fmla="*/ 152146 h 175247"/>
                <a:gd name="connsiteX23" fmla="*/ 366966 w 3561460"/>
                <a:gd name="connsiteY23" fmla="*/ 152146 h 175247"/>
                <a:gd name="connsiteX24" fmla="*/ 366966 w 3561460"/>
                <a:gd name="connsiteY24" fmla="*/ 152146 h 175247"/>
                <a:gd name="connsiteX25" fmla="*/ 451053 w 3561460"/>
                <a:gd name="connsiteY25" fmla="*/ 152146 h 175247"/>
                <a:gd name="connsiteX26" fmla="*/ 451053 w 3561460"/>
                <a:gd name="connsiteY26" fmla="*/ 152146 h 175247"/>
                <a:gd name="connsiteX27" fmla="*/ 451053 w 3561460"/>
                <a:gd name="connsiteY27" fmla="*/ 152146 h 175247"/>
                <a:gd name="connsiteX28" fmla="*/ 451053 w 3561460"/>
                <a:gd name="connsiteY28" fmla="*/ 152146 h 175247"/>
                <a:gd name="connsiteX29" fmla="*/ 540169 w 3561460"/>
                <a:gd name="connsiteY29" fmla="*/ 152146 h 175247"/>
                <a:gd name="connsiteX30" fmla="*/ 540169 w 3561460"/>
                <a:gd name="connsiteY30" fmla="*/ 128257 h 175247"/>
                <a:gd name="connsiteX31" fmla="*/ 560908 w 3561460"/>
                <a:gd name="connsiteY31" fmla="*/ 128257 h 175247"/>
                <a:gd name="connsiteX32" fmla="*/ 560908 w 3561460"/>
                <a:gd name="connsiteY32" fmla="*/ 128257 h 175247"/>
                <a:gd name="connsiteX33" fmla="*/ 560908 w 3561460"/>
                <a:gd name="connsiteY33" fmla="*/ 128257 h 175247"/>
                <a:gd name="connsiteX34" fmla="*/ 560908 w 3561460"/>
                <a:gd name="connsiteY34" fmla="*/ 128257 h 175247"/>
                <a:gd name="connsiteX35" fmla="*/ 782511 w 3561460"/>
                <a:gd name="connsiteY35" fmla="*/ 128257 h 175247"/>
                <a:gd name="connsiteX36" fmla="*/ 782511 w 3561460"/>
                <a:gd name="connsiteY36" fmla="*/ 128257 h 175247"/>
                <a:gd name="connsiteX37" fmla="*/ 782511 w 3561460"/>
                <a:gd name="connsiteY37" fmla="*/ 128257 h 175247"/>
                <a:gd name="connsiteX38" fmla="*/ 782511 w 3561460"/>
                <a:gd name="connsiteY38" fmla="*/ 128257 h 175247"/>
                <a:gd name="connsiteX39" fmla="*/ 872566 w 3561460"/>
                <a:gd name="connsiteY39" fmla="*/ 128257 h 175247"/>
                <a:gd name="connsiteX40" fmla="*/ 872566 w 3561460"/>
                <a:gd name="connsiteY40" fmla="*/ 103899 h 175247"/>
                <a:gd name="connsiteX41" fmla="*/ 993267 w 3561460"/>
                <a:gd name="connsiteY41" fmla="*/ 103899 h 175247"/>
                <a:gd name="connsiteX42" fmla="*/ 993267 w 3561460"/>
                <a:gd name="connsiteY42" fmla="*/ 103899 h 175247"/>
                <a:gd name="connsiteX43" fmla="*/ 993267 w 3561460"/>
                <a:gd name="connsiteY43" fmla="*/ 103899 h 175247"/>
                <a:gd name="connsiteX44" fmla="*/ 993267 w 3561460"/>
                <a:gd name="connsiteY44" fmla="*/ 103899 h 175247"/>
                <a:gd name="connsiteX45" fmla="*/ 1085202 w 3561460"/>
                <a:gd name="connsiteY45" fmla="*/ 103899 h 175247"/>
                <a:gd name="connsiteX46" fmla="*/ 1085202 w 3561460"/>
                <a:gd name="connsiteY46" fmla="*/ 103899 h 175247"/>
                <a:gd name="connsiteX47" fmla="*/ 1085202 w 3561460"/>
                <a:gd name="connsiteY47" fmla="*/ 103899 h 175247"/>
                <a:gd name="connsiteX48" fmla="*/ 1085202 w 3561460"/>
                <a:gd name="connsiteY48" fmla="*/ 103899 h 175247"/>
                <a:gd name="connsiteX49" fmla="*/ 1217854 w 3561460"/>
                <a:gd name="connsiteY49" fmla="*/ 103899 h 175247"/>
                <a:gd name="connsiteX50" fmla="*/ 1217854 w 3561460"/>
                <a:gd name="connsiteY50" fmla="*/ 103899 h 175247"/>
                <a:gd name="connsiteX51" fmla="*/ 1217854 w 3561460"/>
                <a:gd name="connsiteY51" fmla="*/ 103899 h 175247"/>
                <a:gd name="connsiteX52" fmla="*/ 1217854 w 3561460"/>
                <a:gd name="connsiteY52" fmla="*/ 103899 h 175247"/>
                <a:gd name="connsiteX53" fmla="*/ 1234669 w 3561460"/>
                <a:gd name="connsiteY53" fmla="*/ 103899 h 175247"/>
                <a:gd name="connsiteX54" fmla="*/ 1234669 w 3561460"/>
                <a:gd name="connsiteY54" fmla="*/ 103899 h 175247"/>
                <a:gd name="connsiteX55" fmla="*/ 1234669 w 3561460"/>
                <a:gd name="connsiteY55" fmla="*/ 103899 h 175247"/>
                <a:gd name="connsiteX56" fmla="*/ 1234669 w 3561460"/>
                <a:gd name="connsiteY56" fmla="*/ 103899 h 175247"/>
                <a:gd name="connsiteX57" fmla="*/ 1243470 w 3561460"/>
                <a:gd name="connsiteY57" fmla="*/ 103899 h 175247"/>
                <a:gd name="connsiteX58" fmla="*/ 1243470 w 3561460"/>
                <a:gd name="connsiteY58" fmla="*/ 103899 h 175247"/>
                <a:gd name="connsiteX59" fmla="*/ 1243470 w 3561460"/>
                <a:gd name="connsiteY59" fmla="*/ 103899 h 175247"/>
                <a:gd name="connsiteX60" fmla="*/ 1243470 w 3561460"/>
                <a:gd name="connsiteY60" fmla="*/ 103899 h 175247"/>
                <a:gd name="connsiteX61" fmla="*/ 1293914 w 3561460"/>
                <a:gd name="connsiteY61" fmla="*/ 103899 h 175247"/>
                <a:gd name="connsiteX62" fmla="*/ 1293914 w 3561460"/>
                <a:gd name="connsiteY62" fmla="*/ 103899 h 175247"/>
                <a:gd name="connsiteX63" fmla="*/ 1293914 w 3561460"/>
                <a:gd name="connsiteY63" fmla="*/ 103899 h 175247"/>
                <a:gd name="connsiteX64" fmla="*/ 1293914 w 3561460"/>
                <a:gd name="connsiteY64" fmla="*/ 103899 h 175247"/>
                <a:gd name="connsiteX65" fmla="*/ 1354265 w 3561460"/>
                <a:gd name="connsiteY65" fmla="*/ 103899 h 175247"/>
                <a:gd name="connsiteX66" fmla="*/ 1354265 w 3561460"/>
                <a:gd name="connsiteY66" fmla="*/ 103899 h 175247"/>
                <a:gd name="connsiteX67" fmla="*/ 1354265 w 3561460"/>
                <a:gd name="connsiteY67" fmla="*/ 103899 h 175247"/>
                <a:gd name="connsiteX68" fmla="*/ 1354265 w 3561460"/>
                <a:gd name="connsiteY68" fmla="*/ 103899 h 175247"/>
                <a:gd name="connsiteX69" fmla="*/ 1356309 w 3561460"/>
                <a:gd name="connsiteY69" fmla="*/ 103899 h 175247"/>
                <a:gd name="connsiteX70" fmla="*/ 1356309 w 3561460"/>
                <a:gd name="connsiteY70" fmla="*/ 103899 h 175247"/>
                <a:gd name="connsiteX71" fmla="*/ 1356309 w 3561460"/>
                <a:gd name="connsiteY71" fmla="*/ 103899 h 175247"/>
                <a:gd name="connsiteX72" fmla="*/ 1356309 w 3561460"/>
                <a:gd name="connsiteY72" fmla="*/ 103899 h 175247"/>
                <a:gd name="connsiteX73" fmla="*/ 1433475 w 3561460"/>
                <a:gd name="connsiteY73" fmla="*/ 103899 h 175247"/>
                <a:gd name="connsiteX74" fmla="*/ 1433475 w 3561460"/>
                <a:gd name="connsiteY74" fmla="*/ 103899 h 175247"/>
                <a:gd name="connsiteX75" fmla="*/ 1433475 w 3561460"/>
                <a:gd name="connsiteY75" fmla="*/ 103899 h 175247"/>
                <a:gd name="connsiteX76" fmla="*/ 1433475 w 3561460"/>
                <a:gd name="connsiteY76" fmla="*/ 103899 h 175247"/>
                <a:gd name="connsiteX77" fmla="*/ 1558112 w 3561460"/>
                <a:gd name="connsiteY77" fmla="*/ 103899 h 175247"/>
                <a:gd name="connsiteX78" fmla="*/ 1558112 w 3561460"/>
                <a:gd name="connsiteY78" fmla="*/ 103899 h 175247"/>
                <a:gd name="connsiteX79" fmla="*/ 1558112 w 3561460"/>
                <a:gd name="connsiteY79" fmla="*/ 103899 h 175247"/>
                <a:gd name="connsiteX80" fmla="*/ 1558112 w 3561460"/>
                <a:gd name="connsiteY80" fmla="*/ 103899 h 175247"/>
                <a:gd name="connsiteX81" fmla="*/ 1570050 w 3561460"/>
                <a:gd name="connsiteY81" fmla="*/ 103899 h 175247"/>
                <a:gd name="connsiteX82" fmla="*/ 1570050 w 3561460"/>
                <a:gd name="connsiteY82" fmla="*/ 103899 h 175247"/>
                <a:gd name="connsiteX83" fmla="*/ 1570050 w 3561460"/>
                <a:gd name="connsiteY83" fmla="*/ 103899 h 175247"/>
                <a:gd name="connsiteX84" fmla="*/ 1570050 w 3561460"/>
                <a:gd name="connsiteY84" fmla="*/ 103899 h 175247"/>
                <a:gd name="connsiteX85" fmla="*/ 1613586 w 3561460"/>
                <a:gd name="connsiteY85" fmla="*/ 103899 h 175247"/>
                <a:gd name="connsiteX86" fmla="*/ 1613586 w 3561460"/>
                <a:gd name="connsiteY86" fmla="*/ 103899 h 175247"/>
                <a:gd name="connsiteX87" fmla="*/ 1613586 w 3561460"/>
                <a:gd name="connsiteY87" fmla="*/ 103899 h 175247"/>
                <a:gd name="connsiteX88" fmla="*/ 1613586 w 3561460"/>
                <a:gd name="connsiteY88" fmla="*/ 103899 h 175247"/>
                <a:gd name="connsiteX89" fmla="*/ 1656017 w 3561460"/>
                <a:gd name="connsiteY89" fmla="*/ 103899 h 175247"/>
                <a:gd name="connsiteX90" fmla="*/ 1656017 w 3561460"/>
                <a:gd name="connsiteY90" fmla="*/ 103899 h 175247"/>
                <a:gd name="connsiteX91" fmla="*/ 1656017 w 3561460"/>
                <a:gd name="connsiteY91" fmla="*/ 103899 h 175247"/>
                <a:gd name="connsiteX92" fmla="*/ 1656017 w 3561460"/>
                <a:gd name="connsiteY92" fmla="*/ 103899 h 175247"/>
                <a:gd name="connsiteX93" fmla="*/ 1668907 w 3561460"/>
                <a:gd name="connsiteY93" fmla="*/ 103899 h 175247"/>
                <a:gd name="connsiteX94" fmla="*/ 1668907 w 3561460"/>
                <a:gd name="connsiteY94" fmla="*/ 103899 h 175247"/>
                <a:gd name="connsiteX95" fmla="*/ 1668907 w 3561460"/>
                <a:gd name="connsiteY95" fmla="*/ 103899 h 175247"/>
                <a:gd name="connsiteX96" fmla="*/ 1668907 w 3561460"/>
                <a:gd name="connsiteY96" fmla="*/ 103899 h 175247"/>
                <a:gd name="connsiteX97" fmla="*/ 1717472 w 3561460"/>
                <a:gd name="connsiteY97" fmla="*/ 103899 h 175247"/>
                <a:gd name="connsiteX98" fmla="*/ 1717472 w 3561460"/>
                <a:gd name="connsiteY98" fmla="*/ 103899 h 175247"/>
                <a:gd name="connsiteX99" fmla="*/ 1717472 w 3561460"/>
                <a:gd name="connsiteY99" fmla="*/ 103899 h 175247"/>
                <a:gd name="connsiteX100" fmla="*/ 1717472 w 3561460"/>
                <a:gd name="connsiteY100" fmla="*/ 103899 h 175247"/>
                <a:gd name="connsiteX101" fmla="*/ 1718412 w 3561460"/>
                <a:gd name="connsiteY101" fmla="*/ 103899 h 175247"/>
                <a:gd name="connsiteX102" fmla="*/ 1718412 w 3561460"/>
                <a:gd name="connsiteY102" fmla="*/ 103899 h 175247"/>
                <a:gd name="connsiteX103" fmla="*/ 1718412 w 3561460"/>
                <a:gd name="connsiteY103" fmla="*/ 103899 h 175247"/>
                <a:gd name="connsiteX104" fmla="*/ 1718412 w 3561460"/>
                <a:gd name="connsiteY104" fmla="*/ 103899 h 175247"/>
                <a:gd name="connsiteX105" fmla="*/ 1746072 w 3561460"/>
                <a:gd name="connsiteY105" fmla="*/ 103899 h 175247"/>
                <a:gd name="connsiteX106" fmla="*/ 1746072 w 3561460"/>
                <a:gd name="connsiteY106" fmla="*/ 103899 h 175247"/>
                <a:gd name="connsiteX107" fmla="*/ 1746072 w 3561460"/>
                <a:gd name="connsiteY107" fmla="*/ 103899 h 175247"/>
                <a:gd name="connsiteX108" fmla="*/ 1746072 w 3561460"/>
                <a:gd name="connsiteY108" fmla="*/ 103899 h 175247"/>
                <a:gd name="connsiteX109" fmla="*/ 1748117 w 3561460"/>
                <a:gd name="connsiteY109" fmla="*/ 103899 h 175247"/>
                <a:gd name="connsiteX110" fmla="*/ 1748117 w 3561460"/>
                <a:gd name="connsiteY110" fmla="*/ 103899 h 175247"/>
                <a:gd name="connsiteX111" fmla="*/ 1748117 w 3561460"/>
                <a:gd name="connsiteY111" fmla="*/ 103899 h 175247"/>
                <a:gd name="connsiteX112" fmla="*/ 1748117 w 3561460"/>
                <a:gd name="connsiteY112" fmla="*/ 103899 h 175247"/>
                <a:gd name="connsiteX113" fmla="*/ 1806423 w 3561460"/>
                <a:gd name="connsiteY113" fmla="*/ 103899 h 175247"/>
                <a:gd name="connsiteX114" fmla="*/ 1806423 w 3561460"/>
                <a:gd name="connsiteY114" fmla="*/ 103899 h 175247"/>
                <a:gd name="connsiteX115" fmla="*/ 1806423 w 3561460"/>
                <a:gd name="connsiteY115" fmla="*/ 103899 h 175247"/>
                <a:gd name="connsiteX116" fmla="*/ 1806423 w 3561460"/>
                <a:gd name="connsiteY116" fmla="*/ 103899 h 175247"/>
                <a:gd name="connsiteX117" fmla="*/ 1867713 w 3561460"/>
                <a:gd name="connsiteY117" fmla="*/ 103899 h 175247"/>
                <a:gd name="connsiteX118" fmla="*/ 1867713 w 3561460"/>
                <a:gd name="connsiteY118" fmla="*/ 103899 h 175247"/>
                <a:gd name="connsiteX119" fmla="*/ 1867713 w 3561460"/>
                <a:gd name="connsiteY119" fmla="*/ 103899 h 175247"/>
                <a:gd name="connsiteX120" fmla="*/ 1867713 w 3561460"/>
                <a:gd name="connsiteY120" fmla="*/ 103899 h 175247"/>
                <a:gd name="connsiteX121" fmla="*/ 1946923 w 3561460"/>
                <a:gd name="connsiteY121" fmla="*/ 103899 h 175247"/>
                <a:gd name="connsiteX122" fmla="*/ 1946923 w 3561460"/>
                <a:gd name="connsiteY122" fmla="*/ 103899 h 175247"/>
                <a:gd name="connsiteX123" fmla="*/ 1946923 w 3561460"/>
                <a:gd name="connsiteY123" fmla="*/ 103899 h 175247"/>
                <a:gd name="connsiteX124" fmla="*/ 1946923 w 3561460"/>
                <a:gd name="connsiteY124" fmla="*/ 103899 h 175247"/>
                <a:gd name="connsiteX125" fmla="*/ 2148726 w 3561460"/>
                <a:gd name="connsiteY125" fmla="*/ 103899 h 175247"/>
                <a:gd name="connsiteX126" fmla="*/ 2148726 w 3561460"/>
                <a:gd name="connsiteY126" fmla="*/ 103899 h 175247"/>
                <a:gd name="connsiteX127" fmla="*/ 2148726 w 3561460"/>
                <a:gd name="connsiteY127" fmla="*/ 103899 h 175247"/>
                <a:gd name="connsiteX128" fmla="*/ 2148726 w 3561460"/>
                <a:gd name="connsiteY128" fmla="*/ 103899 h 175247"/>
                <a:gd name="connsiteX129" fmla="*/ 2167585 w 3561460"/>
                <a:gd name="connsiteY129" fmla="*/ 103899 h 175247"/>
                <a:gd name="connsiteX130" fmla="*/ 2167585 w 3561460"/>
                <a:gd name="connsiteY130" fmla="*/ 103899 h 175247"/>
                <a:gd name="connsiteX131" fmla="*/ 2167585 w 3561460"/>
                <a:gd name="connsiteY131" fmla="*/ 103899 h 175247"/>
                <a:gd name="connsiteX132" fmla="*/ 2167585 w 3561460"/>
                <a:gd name="connsiteY132" fmla="*/ 103899 h 175247"/>
                <a:gd name="connsiteX133" fmla="*/ 2326793 w 3561460"/>
                <a:gd name="connsiteY133" fmla="*/ 103899 h 175247"/>
                <a:gd name="connsiteX134" fmla="*/ 2326793 w 3561460"/>
                <a:gd name="connsiteY134" fmla="*/ 103899 h 175247"/>
                <a:gd name="connsiteX135" fmla="*/ 2326793 w 3561460"/>
                <a:gd name="connsiteY135" fmla="*/ 103899 h 175247"/>
                <a:gd name="connsiteX136" fmla="*/ 2326793 w 3561460"/>
                <a:gd name="connsiteY136" fmla="*/ 103899 h 175247"/>
                <a:gd name="connsiteX137" fmla="*/ 2339670 w 3561460"/>
                <a:gd name="connsiteY137" fmla="*/ 103899 h 175247"/>
                <a:gd name="connsiteX138" fmla="*/ 2339670 w 3561460"/>
                <a:gd name="connsiteY138" fmla="*/ 103899 h 175247"/>
                <a:gd name="connsiteX139" fmla="*/ 2339670 w 3561460"/>
                <a:gd name="connsiteY139" fmla="*/ 103899 h 175247"/>
                <a:gd name="connsiteX140" fmla="*/ 2339670 w 3561460"/>
                <a:gd name="connsiteY140" fmla="*/ 103899 h 175247"/>
                <a:gd name="connsiteX141" fmla="*/ 2407882 w 3561460"/>
                <a:gd name="connsiteY141" fmla="*/ 103899 h 175247"/>
                <a:gd name="connsiteX142" fmla="*/ 2407882 w 3561460"/>
                <a:gd name="connsiteY142" fmla="*/ 103899 h 175247"/>
                <a:gd name="connsiteX143" fmla="*/ 2407882 w 3561460"/>
                <a:gd name="connsiteY143" fmla="*/ 103899 h 175247"/>
                <a:gd name="connsiteX144" fmla="*/ 2407882 w 3561460"/>
                <a:gd name="connsiteY144" fmla="*/ 103899 h 175247"/>
                <a:gd name="connsiteX145" fmla="*/ 2409927 w 3561460"/>
                <a:gd name="connsiteY145" fmla="*/ 103899 h 175247"/>
                <a:gd name="connsiteX146" fmla="*/ 2409927 w 3561460"/>
                <a:gd name="connsiteY146" fmla="*/ 103899 h 175247"/>
                <a:gd name="connsiteX147" fmla="*/ 2409927 w 3561460"/>
                <a:gd name="connsiteY147" fmla="*/ 103899 h 175247"/>
                <a:gd name="connsiteX148" fmla="*/ 2409927 w 3561460"/>
                <a:gd name="connsiteY148" fmla="*/ 103899 h 175247"/>
                <a:gd name="connsiteX149" fmla="*/ 2460371 w 3561460"/>
                <a:gd name="connsiteY149" fmla="*/ 103899 h 175247"/>
                <a:gd name="connsiteX150" fmla="*/ 2460371 w 3561460"/>
                <a:gd name="connsiteY150" fmla="*/ 103899 h 175247"/>
                <a:gd name="connsiteX151" fmla="*/ 2460371 w 3561460"/>
                <a:gd name="connsiteY151" fmla="*/ 103899 h 175247"/>
                <a:gd name="connsiteX152" fmla="*/ 2460371 w 3561460"/>
                <a:gd name="connsiteY152" fmla="*/ 103899 h 175247"/>
                <a:gd name="connsiteX153" fmla="*/ 2512873 w 3561460"/>
                <a:gd name="connsiteY153" fmla="*/ 103899 h 175247"/>
                <a:gd name="connsiteX154" fmla="*/ 2512873 w 3561460"/>
                <a:gd name="connsiteY154" fmla="*/ 103899 h 175247"/>
                <a:gd name="connsiteX155" fmla="*/ 2512873 w 3561460"/>
                <a:gd name="connsiteY155" fmla="*/ 103899 h 175247"/>
                <a:gd name="connsiteX156" fmla="*/ 2512873 w 3561460"/>
                <a:gd name="connsiteY156" fmla="*/ 103899 h 175247"/>
                <a:gd name="connsiteX157" fmla="*/ 2673020 w 3561460"/>
                <a:gd name="connsiteY157" fmla="*/ 103899 h 175247"/>
                <a:gd name="connsiteX158" fmla="*/ 2673020 w 3561460"/>
                <a:gd name="connsiteY158" fmla="*/ 103899 h 175247"/>
                <a:gd name="connsiteX159" fmla="*/ 2673020 w 3561460"/>
                <a:gd name="connsiteY159" fmla="*/ 103899 h 175247"/>
                <a:gd name="connsiteX160" fmla="*/ 2673020 w 3561460"/>
                <a:gd name="connsiteY160" fmla="*/ 103899 h 175247"/>
                <a:gd name="connsiteX161" fmla="*/ 2679929 w 3561460"/>
                <a:gd name="connsiteY161" fmla="*/ 103899 h 175247"/>
                <a:gd name="connsiteX162" fmla="*/ 2679929 w 3561460"/>
                <a:gd name="connsiteY162" fmla="*/ 103899 h 175247"/>
                <a:gd name="connsiteX163" fmla="*/ 2679929 w 3561460"/>
                <a:gd name="connsiteY163" fmla="*/ 103899 h 175247"/>
                <a:gd name="connsiteX164" fmla="*/ 2679929 w 3561460"/>
                <a:gd name="connsiteY164" fmla="*/ 103899 h 175247"/>
                <a:gd name="connsiteX165" fmla="*/ 2801734 w 3561460"/>
                <a:gd name="connsiteY165" fmla="*/ 103899 h 175247"/>
                <a:gd name="connsiteX166" fmla="*/ 2801734 w 3561460"/>
                <a:gd name="connsiteY166" fmla="*/ 103899 h 175247"/>
                <a:gd name="connsiteX167" fmla="*/ 2801734 w 3561460"/>
                <a:gd name="connsiteY167" fmla="*/ 103899 h 175247"/>
                <a:gd name="connsiteX168" fmla="*/ 2801734 w 3561460"/>
                <a:gd name="connsiteY168" fmla="*/ 103899 h 175247"/>
                <a:gd name="connsiteX169" fmla="*/ 2919451 w 3561460"/>
                <a:gd name="connsiteY169" fmla="*/ 103899 h 175247"/>
                <a:gd name="connsiteX170" fmla="*/ 2919451 w 3561460"/>
                <a:gd name="connsiteY170" fmla="*/ 103899 h 175247"/>
                <a:gd name="connsiteX171" fmla="*/ 2919451 w 3561460"/>
                <a:gd name="connsiteY171" fmla="*/ 103899 h 175247"/>
                <a:gd name="connsiteX172" fmla="*/ 2919451 w 3561460"/>
                <a:gd name="connsiteY172" fmla="*/ 103899 h 175247"/>
                <a:gd name="connsiteX173" fmla="*/ 2921330 w 3561460"/>
                <a:gd name="connsiteY173" fmla="*/ 103899 h 175247"/>
                <a:gd name="connsiteX174" fmla="*/ 2921330 w 3561460"/>
                <a:gd name="connsiteY174" fmla="*/ 103899 h 175247"/>
                <a:gd name="connsiteX175" fmla="*/ 2921330 w 3561460"/>
                <a:gd name="connsiteY175" fmla="*/ 103899 h 175247"/>
                <a:gd name="connsiteX176" fmla="*/ 2921330 w 3561460"/>
                <a:gd name="connsiteY176" fmla="*/ 103899 h 175247"/>
                <a:gd name="connsiteX177" fmla="*/ 2981681 w 3561460"/>
                <a:gd name="connsiteY177" fmla="*/ 103899 h 175247"/>
                <a:gd name="connsiteX178" fmla="*/ 2981681 w 3561460"/>
                <a:gd name="connsiteY178" fmla="*/ 103899 h 175247"/>
                <a:gd name="connsiteX179" fmla="*/ 2981681 w 3561460"/>
                <a:gd name="connsiteY179" fmla="*/ 103899 h 175247"/>
                <a:gd name="connsiteX180" fmla="*/ 2981681 w 3561460"/>
                <a:gd name="connsiteY180" fmla="*/ 103899 h 175247"/>
                <a:gd name="connsiteX181" fmla="*/ 3175623 w 3561460"/>
                <a:gd name="connsiteY181" fmla="*/ 103899 h 175247"/>
                <a:gd name="connsiteX182" fmla="*/ 3175623 w 3561460"/>
                <a:gd name="connsiteY182" fmla="*/ 51867 h 175247"/>
                <a:gd name="connsiteX183" fmla="*/ 3191498 w 3561460"/>
                <a:gd name="connsiteY183" fmla="*/ 51867 h 175247"/>
                <a:gd name="connsiteX184" fmla="*/ 3191498 w 3561460"/>
                <a:gd name="connsiteY184" fmla="*/ 0 h 175247"/>
                <a:gd name="connsiteX185" fmla="*/ 3202343 w 3561460"/>
                <a:gd name="connsiteY185" fmla="*/ 0 h 175247"/>
                <a:gd name="connsiteX186" fmla="*/ 3202343 w 3561460"/>
                <a:gd name="connsiteY186" fmla="*/ 0 h 175247"/>
                <a:gd name="connsiteX187" fmla="*/ 3202343 w 3561460"/>
                <a:gd name="connsiteY187" fmla="*/ 0 h 175247"/>
                <a:gd name="connsiteX188" fmla="*/ 3202343 w 3561460"/>
                <a:gd name="connsiteY188" fmla="*/ 0 h 175247"/>
                <a:gd name="connsiteX189" fmla="*/ 3296323 w 3561460"/>
                <a:gd name="connsiteY189" fmla="*/ 0 h 175247"/>
                <a:gd name="connsiteX190" fmla="*/ 3296323 w 3561460"/>
                <a:gd name="connsiteY190" fmla="*/ 0 h 175247"/>
                <a:gd name="connsiteX191" fmla="*/ 3296323 w 3561460"/>
                <a:gd name="connsiteY191" fmla="*/ 0 h 175247"/>
                <a:gd name="connsiteX192" fmla="*/ 3296323 w 3561460"/>
                <a:gd name="connsiteY192" fmla="*/ 0 h 175247"/>
                <a:gd name="connsiteX193" fmla="*/ 3458515 w 3561460"/>
                <a:gd name="connsiteY193" fmla="*/ 0 h 175247"/>
                <a:gd name="connsiteX194" fmla="*/ 3458515 w 3561460"/>
                <a:gd name="connsiteY194" fmla="*/ 0 h 175247"/>
                <a:gd name="connsiteX195" fmla="*/ 3458515 w 3561460"/>
                <a:gd name="connsiteY195" fmla="*/ 0 h 175247"/>
                <a:gd name="connsiteX196" fmla="*/ 3458515 w 3561460"/>
                <a:gd name="connsiteY196" fmla="*/ 0 h 175247"/>
                <a:gd name="connsiteX197" fmla="*/ 3485236 w 3561460"/>
                <a:gd name="connsiteY197" fmla="*/ 0 h 175247"/>
                <a:gd name="connsiteX198" fmla="*/ 3485236 w 3561460"/>
                <a:gd name="connsiteY198" fmla="*/ 0 h 175247"/>
                <a:gd name="connsiteX199" fmla="*/ 3485236 w 3561460"/>
                <a:gd name="connsiteY199" fmla="*/ 0 h 175247"/>
                <a:gd name="connsiteX200" fmla="*/ 3485236 w 3561460"/>
                <a:gd name="connsiteY200" fmla="*/ 0 h 175247"/>
                <a:gd name="connsiteX201" fmla="*/ 3493249 w 3561460"/>
                <a:gd name="connsiteY201" fmla="*/ 0 h 175247"/>
                <a:gd name="connsiteX202" fmla="*/ 3493249 w 3561460"/>
                <a:gd name="connsiteY202" fmla="*/ 0 h 175247"/>
                <a:gd name="connsiteX203" fmla="*/ 3493249 w 3561460"/>
                <a:gd name="connsiteY203" fmla="*/ 0 h 175247"/>
                <a:gd name="connsiteX204" fmla="*/ 3493249 w 3561460"/>
                <a:gd name="connsiteY204" fmla="*/ 0 h 175247"/>
                <a:gd name="connsiteX205" fmla="*/ 3561461 w 3561460"/>
                <a:gd name="connsiteY205" fmla="*/ 0 h 175247"/>
                <a:gd name="connsiteX206" fmla="*/ 3561461 w 3561460"/>
                <a:gd name="connsiteY206" fmla="*/ 0 h 175247"/>
                <a:gd name="connsiteX207" fmla="*/ 3561461 w 3561460"/>
                <a:gd name="connsiteY207" fmla="*/ 0 h 175247"/>
                <a:gd name="connsiteX208" fmla="*/ 3561461 w 3561460"/>
                <a:gd name="connsiteY208" fmla="*/ 0 h 1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3561460" h="175247">
                  <a:moveTo>
                    <a:pt x="0" y="175247"/>
                  </a:moveTo>
                  <a:lnTo>
                    <a:pt x="0" y="175247"/>
                  </a:lnTo>
                  <a:lnTo>
                    <a:pt x="0" y="175247"/>
                  </a:lnTo>
                  <a:lnTo>
                    <a:pt x="0" y="175247"/>
                  </a:lnTo>
                  <a:lnTo>
                    <a:pt x="0" y="175247"/>
                  </a:lnTo>
                  <a:lnTo>
                    <a:pt x="0" y="175247"/>
                  </a:lnTo>
                  <a:lnTo>
                    <a:pt x="0" y="175247"/>
                  </a:lnTo>
                  <a:lnTo>
                    <a:pt x="60350" y="175247"/>
                  </a:lnTo>
                  <a:lnTo>
                    <a:pt x="60350" y="175247"/>
                  </a:lnTo>
                  <a:lnTo>
                    <a:pt x="68212" y="175247"/>
                  </a:lnTo>
                  <a:lnTo>
                    <a:pt x="68212" y="175247"/>
                  </a:lnTo>
                  <a:lnTo>
                    <a:pt x="270002" y="175247"/>
                  </a:lnTo>
                  <a:lnTo>
                    <a:pt x="270002" y="175247"/>
                  </a:lnTo>
                  <a:lnTo>
                    <a:pt x="278016" y="175247"/>
                  </a:lnTo>
                  <a:lnTo>
                    <a:pt x="278016" y="175247"/>
                  </a:lnTo>
                  <a:lnTo>
                    <a:pt x="326428" y="175247"/>
                  </a:lnTo>
                  <a:lnTo>
                    <a:pt x="326428" y="175247"/>
                  </a:lnTo>
                  <a:lnTo>
                    <a:pt x="334277" y="175247"/>
                  </a:lnTo>
                  <a:lnTo>
                    <a:pt x="334277" y="175247"/>
                  </a:lnTo>
                  <a:lnTo>
                    <a:pt x="360998" y="175247"/>
                  </a:lnTo>
                  <a:lnTo>
                    <a:pt x="360998" y="152146"/>
                  </a:lnTo>
                  <a:lnTo>
                    <a:pt x="366966" y="152146"/>
                  </a:lnTo>
                  <a:lnTo>
                    <a:pt x="366966" y="152146"/>
                  </a:lnTo>
                  <a:lnTo>
                    <a:pt x="366966" y="152146"/>
                  </a:lnTo>
                  <a:lnTo>
                    <a:pt x="366966" y="152146"/>
                  </a:lnTo>
                  <a:lnTo>
                    <a:pt x="451053" y="152146"/>
                  </a:lnTo>
                  <a:lnTo>
                    <a:pt x="451053" y="152146"/>
                  </a:lnTo>
                  <a:lnTo>
                    <a:pt x="451053" y="152146"/>
                  </a:lnTo>
                  <a:lnTo>
                    <a:pt x="451053" y="152146"/>
                  </a:lnTo>
                  <a:lnTo>
                    <a:pt x="540169" y="152146"/>
                  </a:lnTo>
                  <a:lnTo>
                    <a:pt x="540169" y="128257"/>
                  </a:lnTo>
                  <a:lnTo>
                    <a:pt x="560908" y="128257"/>
                  </a:lnTo>
                  <a:lnTo>
                    <a:pt x="560908" y="128257"/>
                  </a:lnTo>
                  <a:lnTo>
                    <a:pt x="560908" y="128257"/>
                  </a:lnTo>
                  <a:lnTo>
                    <a:pt x="560908" y="128257"/>
                  </a:lnTo>
                  <a:lnTo>
                    <a:pt x="782511" y="128257"/>
                  </a:lnTo>
                  <a:lnTo>
                    <a:pt x="782511" y="128257"/>
                  </a:lnTo>
                  <a:lnTo>
                    <a:pt x="782511" y="128257"/>
                  </a:lnTo>
                  <a:lnTo>
                    <a:pt x="782511" y="128257"/>
                  </a:lnTo>
                  <a:lnTo>
                    <a:pt x="872566" y="128257"/>
                  </a:lnTo>
                  <a:lnTo>
                    <a:pt x="872566" y="103899"/>
                  </a:lnTo>
                  <a:lnTo>
                    <a:pt x="993267" y="103899"/>
                  </a:lnTo>
                  <a:lnTo>
                    <a:pt x="993267" y="103899"/>
                  </a:lnTo>
                  <a:lnTo>
                    <a:pt x="993267" y="103899"/>
                  </a:lnTo>
                  <a:lnTo>
                    <a:pt x="993267" y="103899"/>
                  </a:lnTo>
                  <a:lnTo>
                    <a:pt x="1085202" y="103899"/>
                  </a:lnTo>
                  <a:lnTo>
                    <a:pt x="1085202" y="103899"/>
                  </a:lnTo>
                  <a:lnTo>
                    <a:pt x="1085202" y="103899"/>
                  </a:lnTo>
                  <a:lnTo>
                    <a:pt x="1085202" y="103899"/>
                  </a:lnTo>
                  <a:lnTo>
                    <a:pt x="1217854" y="103899"/>
                  </a:lnTo>
                  <a:lnTo>
                    <a:pt x="1217854" y="103899"/>
                  </a:lnTo>
                  <a:lnTo>
                    <a:pt x="1217854" y="103899"/>
                  </a:lnTo>
                  <a:lnTo>
                    <a:pt x="1217854" y="103899"/>
                  </a:lnTo>
                  <a:lnTo>
                    <a:pt x="1234669" y="103899"/>
                  </a:lnTo>
                  <a:lnTo>
                    <a:pt x="1234669" y="103899"/>
                  </a:lnTo>
                  <a:lnTo>
                    <a:pt x="1234669" y="103899"/>
                  </a:lnTo>
                  <a:lnTo>
                    <a:pt x="1234669" y="103899"/>
                  </a:lnTo>
                  <a:lnTo>
                    <a:pt x="1243470" y="103899"/>
                  </a:lnTo>
                  <a:lnTo>
                    <a:pt x="1243470" y="103899"/>
                  </a:lnTo>
                  <a:lnTo>
                    <a:pt x="1243470" y="103899"/>
                  </a:lnTo>
                  <a:lnTo>
                    <a:pt x="1243470" y="103899"/>
                  </a:lnTo>
                  <a:lnTo>
                    <a:pt x="1293914" y="103899"/>
                  </a:lnTo>
                  <a:lnTo>
                    <a:pt x="1293914" y="103899"/>
                  </a:lnTo>
                  <a:lnTo>
                    <a:pt x="1293914" y="103899"/>
                  </a:lnTo>
                  <a:lnTo>
                    <a:pt x="1293914" y="103899"/>
                  </a:lnTo>
                  <a:lnTo>
                    <a:pt x="1354265" y="103899"/>
                  </a:lnTo>
                  <a:lnTo>
                    <a:pt x="1354265" y="103899"/>
                  </a:lnTo>
                  <a:lnTo>
                    <a:pt x="1354265" y="103899"/>
                  </a:lnTo>
                  <a:lnTo>
                    <a:pt x="1354265" y="103899"/>
                  </a:lnTo>
                  <a:lnTo>
                    <a:pt x="1356309" y="103899"/>
                  </a:lnTo>
                  <a:lnTo>
                    <a:pt x="1356309" y="103899"/>
                  </a:lnTo>
                  <a:lnTo>
                    <a:pt x="1356309" y="103899"/>
                  </a:lnTo>
                  <a:lnTo>
                    <a:pt x="1356309" y="103899"/>
                  </a:lnTo>
                  <a:lnTo>
                    <a:pt x="1433475" y="103899"/>
                  </a:lnTo>
                  <a:lnTo>
                    <a:pt x="1433475" y="103899"/>
                  </a:lnTo>
                  <a:lnTo>
                    <a:pt x="1433475" y="103899"/>
                  </a:lnTo>
                  <a:lnTo>
                    <a:pt x="1433475" y="103899"/>
                  </a:lnTo>
                  <a:lnTo>
                    <a:pt x="1558112" y="103899"/>
                  </a:lnTo>
                  <a:lnTo>
                    <a:pt x="1558112" y="103899"/>
                  </a:lnTo>
                  <a:lnTo>
                    <a:pt x="1558112" y="103899"/>
                  </a:lnTo>
                  <a:lnTo>
                    <a:pt x="1558112" y="103899"/>
                  </a:lnTo>
                  <a:lnTo>
                    <a:pt x="1570050" y="103899"/>
                  </a:lnTo>
                  <a:lnTo>
                    <a:pt x="1570050" y="103899"/>
                  </a:lnTo>
                  <a:lnTo>
                    <a:pt x="1570050" y="103899"/>
                  </a:lnTo>
                  <a:lnTo>
                    <a:pt x="1570050" y="103899"/>
                  </a:lnTo>
                  <a:lnTo>
                    <a:pt x="1613586" y="103899"/>
                  </a:lnTo>
                  <a:lnTo>
                    <a:pt x="1613586" y="103899"/>
                  </a:lnTo>
                  <a:lnTo>
                    <a:pt x="1613586" y="103899"/>
                  </a:lnTo>
                  <a:lnTo>
                    <a:pt x="1613586" y="103899"/>
                  </a:lnTo>
                  <a:lnTo>
                    <a:pt x="1656017" y="103899"/>
                  </a:lnTo>
                  <a:lnTo>
                    <a:pt x="1656017" y="103899"/>
                  </a:lnTo>
                  <a:lnTo>
                    <a:pt x="1656017" y="103899"/>
                  </a:lnTo>
                  <a:lnTo>
                    <a:pt x="1656017" y="103899"/>
                  </a:lnTo>
                  <a:lnTo>
                    <a:pt x="1668907" y="103899"/>
                  </a:lnTo>
                  <a:lnTo>
                    <a:pt x="1668907" y="103899"/>
                  </a:lnTo>
                  <a:lnTo>
                    <a:pt x="1668907" y="103899"/>
                  </a:lnTo>
                  <a:lnTo>
                    <a:pt x="1668907" y="103899"/>
                  </a:lnTo>
                  <a:lnTo>
                    <a:pt x="1717472" y="103899"/>
                  </a:lnTo>
                  <a:lnTo>
                    <a:pt x="1717472" y="103899"/>
                  </a:lnTo>
                  <a:lnTo>
                    <a:pt x="1717472" y="103899"/>
                  </a:lnTo>
                  <a:lnTo>
                    <a:pt x="1717472" y="103899"/>
                  </a:lnTo>
                  <a:lnTo>
                    <a:pt x="1718412" y="103899"/>
                  </a:lnTo>
                  <a:lnTo>
                    <a:pt x="1718412" y="103899"/>
                  </a:lnTo>
                  <a:lnTo>
                    <a:pt x="1718412" y="103899"/>
                  </a:lnTo>
                  <a:lnTo>
                    <a:pt x="1718412" y="103899"/>
                  </a:lnTo>
                  <a:lnTo>
                    <a:pt x="1746072" y="103899"/>
                  </a:lnTo>
                  <a:lnTo>
                    <a:pt x="1746072" y="103899"/>
                  </a:lnTo>
                  <a:lnTo>
                    <a:pt x="1746072" y="103899"/>
                  </a:lnTo>
                  <a:lnTo>
                    <a:pt x="1746072" y="103899"/>
                  </a:lnTo>
                  <a:lnTo>
                    <a:pt x="1748117" y="103899"/>
                  </a:lnTo>
                  <a:lnTo>
                    <a:pt x="1748117" y="103899"/>
                  </a:lnTo>
                  <a:lnTo>
                    <a:pt x="1748117" y="103899"/>
                  </a:lnTo>
                  <a:lnTo>
                    <a:pt x="1748117" y="103899"/>
                  </a:lnTo>
                  <a:lnTo>
                    <a:pt x="1806423" y="103899"/>
                  </a:lnTo>
                  <a:lnTo>
                    <a:pt x="1806423" y="103899"/>
                  </a:lnTo>
                  <a:lnTo>
                    <a:pt x="1806423" y="103899"/>
                  </a:lnTo>
                  <a:lnTo>
                    <a:pt x="1806423" y="103899"/>
                  </a:lnTo>
                  <a:lnTo>
                    <a:pt x="1867713" y="103899"/>
                  </a:lnTo>
                  <a:lnTo>
                    <a:pt x="1867713" y="103899"/>
                  </a:lnTo>
                  <a:lnTo>
                    <a:pt x="1867713" y="103899"/>
                  </a:lnTo>
                  <a:lnTo>
                    <a:pt x="1867713" y="103899"/>
                  </a:lnTo>
                  <a:lnTo>
                    <a:pt x="1946923" y="103899"/>
                  </a:lnTo>
                  <a:lnTo>
                    <a:pt x="1946923" y="103899"/>
                  </a:lnTo>
                  <a:lnTo>
                    <a:pt x="1946923" y="103899"/>
                  </a:lnTo>
                  <a:lnTo>
                    <a:pt x="1946923" y="103899"/>
                  </a:lnTo>
                  <a:lnTo>
                    <a:pt x="2148726" y="103899"/>
                  </a:lnTo>
                  <a:lnTo>
                    <a:pt x="2148726" y="103899"/>
                  </a:lnTo>
                  <a:lnTo>
                    <a:pt x="2148726" y="103899"/>
                  </a:lnTo>
                  <a:lnTo>
                    <a:pt x="2148726" y="103899"/>
                  </a:lnTo>
                  <a:lnTo>
                    <a:pt x="2167585" y="103899"/>
                  </a:lnTo>
                  <a:lnTo>
                    <a:pt x="2167585" y="103899"/>
                  </a:lnTo>
                  <a:lnTo>
                    <a:pt x="2167585" y="103899"/>
                  </a:lnTo>
                  <a:lnTo>
                    <a:pt x="2167585" y="103899"/>
                  </a:lnTo>
                  <a:lnTo>
                    <a:pt x="2326793" y="103899"/>
                  </a:lnTo>
                  <a:lnTo>
                    <a:pt x="2326793" y="103899"/>
                  </a:lnTo>
                  <a:lnTo>
                    <a:pt x="2326793" y="103899"/>
                  </a:lnTo>
                  <a:lnTo>
                    <a:pt x="2326793" y="103899"/>
                  </a:lnTo>
                  <a:lnTo>
                    <a:pt x="2339670" y="103899"/>
                  </a:lnTo>
                  <a:lnTo>
                    <a:pt x="2339670" y="103899"/>
                  </a:lnTo>
                  <a:lnTo>
                    <a:pt x="2339670" y="103899"/>
                  </a:lnTo>
                  <a:lnTo>
                    <a:pt x="2339670" y="103899"/>
                  </a:lnTo>
                  <a:lnTo>
                    <a:pt x="2407882" y="103899"/>
                  </a:lnTo>
                  <a:lnTo>
                    <a:pt x="2407882" y="103899"/>
                  </a:lnTo>
                  <a:lnTo>
                    <a:pt x="2407882" y="103899"/>
                  </a:lnTo>
                  <a:lnTo>
                    <a:pt x="2407882" y="103899"/>
                  </a:lnTo>
                  <a:lnTo>
                    <a:pt x="2409927" y="103899"/>
                  </a:lnTo>
                  <a:lnTo>
                    <a:pt x="2409927" y="103899"/>
                  </a:lnTo>
                  <a:lnTo>
                    <a:pt x="2409927" y="103899"/>
                  </a:lnTo>
                  <a:lnTo>
                    <a:pt x="2409927" y="103899"/>
                  </a:lnTo>
                  <a:lnTo>
                    <a:pt x="2460371" y="103899"/>
                  </a:lnTo>
                  <a:lnTo>
                    <a:pt x="2460371" y="103899"/>
                  </a:lnTo>
                  <a:lnTo>
                    <a:pt x="2460371" y="103899"/>
                  </a:lnTo>
                  <a:lnTo>
                    <a:pt x="2460371" y="103899"/>
                  </a:lnTo>
                  <a:lnTo>
                    <a:pt x="2512873" y="103899"/>
                  </a:lnTo>
                  <a:lnTo>
                    <a:pt x="2512873" y="103899"/>
                  </a:lnTo>
                  <a:lnTo>
                    <a:pt x="2512873" y="103899"/>
                  </a:lnTo>
                  <a:lnTo>
                    <a:pt x="2512873" y="103899"/>
                  </a:lnTo>
                  <a:lnTo>
                    <a:pt x="2673020" y="103899"/>
                  </a:lnTo>
                  <a:lnTo>
                    <a:pt x="2673020" y="103899"/>
                  </a:lnTo>
                  <a:lnTo>
                    <a:pt x="2673020" y="103899"/>
                  </a:lnTo>
                  <a:lnTo>
                    <a:pt x="2673020" y="103899"/>
                  </a:lnTo>
                  <a:lnTo>
                    <a:pt x="2679929" y="103899"/>
                  </a:lnTo>
                  <a:lnTo>
                    <a:pt x="2679929" y="103899"/>
                  </a:lnTo>
                  <a:lnTo>
                    <a:pt x="2679929" y="103899"/>
                  </a:lnTo>
                  <a:lnTo>
                    <a:pt x="2679929" y="103899"/>
                  </a:lnTo>
                  <a:lnTo>
                    <a:pt x="2801734" y="103899"/>
                  </a:lnTo>
                  <a:lnTo>
                    <a:pt x="2801734" y="103899"/>
                  </a:lnTo>
                  <a:lnTo>
                    <a:pt x="2801734" y="103899"/>
                  </a:lnTo>
                  <a:lnTo>
                    <a:pt x="2801734" y="103899"/>
                  </a:lnTo>
                  <a:lnTo>
                    <a:pt x="2919451" y="103899"/>
                  </a:lnTo>
                  <a:lnTo>
                    <a:pt x="2919451" y="103899"/>
                  </a:lnTo>
                  <a:lnTo>
                    <a:pt x="2919451" y="103899"/>
                  </a:lnTo>
                  <a:lnTo>
                    <a:pt x="2919451" y="103899"/>
                  </a:lnTo>
                  <a:lnTo>
                    <a:pt x="2921330" y="103899"/>
                  </a:lnTo>
                  <a:lnTo>
                    <a:pt x="2921330" y="103899"/>
                  </a:lnTo>
                  <a:lnTo>
                    <a:pt x="2921330" y="103899"/>
                  </a:lnTo>
                  <a:lnTo>
                    <a:pt x="2921330" y="103899"/>
                  </a:lnTo>
                  <a:lnTo>
                    <a:pt x="2981681" y="103899"/>
                  </a:lnTo>
                  <a:lnTo>
                    <a:pt x="2981681" y="103899"/>
                  </a:lnTo>
                  <a:lnTo>
                    <a:pt x="2981681" y="103899"/>
                  </a:lnTo>
                  <a:lnTo>
                    <a:pt x="2981681" y="103899"/>
                  </a:lnTo>
                  <a:lnTo>
                    <a:pt x="3175623" y="103899"/>
                  </a:lnTo>
                  <a:lnTo>
                    <a:pt x="3175623" y="51867"/>
                  </a:lnTo>
                  <a:lnTo>
                    <a:pt x="3191498" y="51867"/>
                  </a:lnTo>
                  <a:lnTo>
                    <a:pt x="3191498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0234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296323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58515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85236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493249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  <a:lnTo>
                    <a:pt x="3561461" y="0"/>
                  </a:lnTo>
                </a:path>
              </a:pathLst>
            </a:custGeom>
            <a:noFill/>
            <a:ln w="38100" cap="flat">
              <a:solidFill>
                <a:srgbClr val="90353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645417" y="2295621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807494" y="2295621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836089" y="2295621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269075" y="2276323"/>
              <a:ext cx="1144" cy="31593"/>
            </a:xfrm>
            <a:custGeom>
              <a:avLst/>
              <a:gdLst>
                <a:gd name="connsiteX0" fmla="*/ 0 w 1270"/>
                <a:gd name="connsiteY0" fmla="*/ 34722 h 34721"/>
                <a:gd name="connsiteX1" fmla="*/ 0 w 1270"/>
                <a:gd name="connsiteY1" fmla="*/ 0 h 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21">
                  <a:moveTo>
                    <a:pt x="0" y="3472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270916" y="2276323"/>
              <a:ext cx="1144" cy="31593"/>
            </a:xfrm>
            <a:custGeom>
              <a:avLst/>
              <a:gdLst>
                <a:gd name="connsiteX0" fmla="*/ 0 w 1270"/>
                <a:gd name="connsiteY0" fmla="*/ 34722 h 34721"/>
                <a:gd name="connsiteX1" fmla="*/ 0 w 1270"/>
                <a:gd name="connsiteY1" fmla="*/ 0 h 3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21">
                  <a:moveTo>
                    <a:pt x="0" y="3472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489176" y="2256586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594337" y="2256586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784013" y="2236421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069231" y="2195236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136886" y="2195236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201992" y="2195236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313386" y="2173777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331081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430020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489760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535193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554728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623380" y="2152041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706316" y="2128016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842634" y="210370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901368" y="210370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956568" y="210370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167759" y="2077819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248866" y="2077819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316659" y="2077819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329973" y="2077819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412773" y="2049934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413768" y="2049934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446743" y="2020768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300620" y="231421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489437" y="231421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40256" y="2314214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69698" y="2293044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645417" y="2293044"/>
              <a:ext cx="1144" cy="31605"/>
            </a:xfrm>
            <a:custGeom>
              <a:avLst/>
              <a:gdLst>
                <a:gd name="connsiteX0" fmla="*/ 0 w 1270"/>
                <a:gd name="connsiteY0" fmla="*/ 34735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5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744219" y="2271458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943801" y="2271458"/>
              <a:ext cx="1144" cy="31605"/>
            </a:xfrm>
            <a:custGeom>
              <a:avLst/>
              <a:gdLst>
                <a:gd name="connsiteX0" fmla="*/ 0 w 1270"/>
                <a:gd name="connsiteY0" fmla="*/ 34734 h 34734"/>
                <a:gd name="connsiteX1" fmla="*/ 0 w 1270"/>
                <a:gd name="connsiteY1" fmla="*/ 0 h 3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734">
                  <a:moveTo>
                    <a:pt x="0" y="34734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13361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216551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335883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351028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359092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40453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458888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460581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530078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642468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653083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692291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73064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742253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78585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786701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811750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81345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86610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92131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99250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174392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191240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33476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346225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407796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409500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7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454932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502216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646587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652820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76237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868392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870234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924587" y="2249294"/>
              <a:ext cx="1144" cy="31454"/>
            </a:xfrm>
            <a:custGeom>
              <a:avLst/>
              <a:gdLst>
                <a:gd name="connsiteX0" fmla="*/ 0 w 1270"/>
                <a:gd name="connsiteY0" fmla="*/ 34569 h 34569"/>
                <a:gd name="connsiteX1" fmla="*/ 0 w 1270"/>
                <a:gd name="connsiteY1" fmla="*/ 0 h 3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69">
                  <a:moveTo>
                    <a:pt x="0" y="34569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123311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207952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354027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378093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385173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446743" y="2154757"/>
              <a:ext cx="1144" cy="31466"/>
            </a:xfrm>
            <a:custGeom>
              <a:avLst/>
              <a:gdLst>
                <a:gd name="connsiteX0" fmla="*/ 0 w 1270"/>
                <a:gd name="connsiteY0" fmla="*/ 34582 h 34582"/>
                <a:gd name="connsiteX1" fmla="*/ 0 w 1270"/>
                <a:gd name="connsiteY1" fmla="*/ 0 h 3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34582">
                  <a:moveTo>
                    <a:pt x="0" y="34582"/>
                  </a:moveTo>
                  <a:lnTo>
                    <a:pt x="0" y="0"/>
                  </a:lnTo>
                </a:path>
              </a:pathLst>
            </a:custGeom>
            <a:ln w="381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695229"/>
              <a:ext cx="1144" cy="1723668"/>
            </a:xfrm>
            <a:custGeom>
              <a:avLst/>
              <a:gdLst>
                <a:gd name="connsiteX0" fmla="*/ 0 w 1270"/>
                <a:gd name="connsiteY0" fmla="*/ 1894345 h 1894344"/>
                <a:gd name="connsiteX1" fmla="*/ 0 w 1270"/>
                <a:gd name="connsiteY1" fmla="*/ 0 h 189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1894344">
                  <a:moveTo>
                    <a:pt x="0" y="1894345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20860" y="2345681"/>
              <a:ext cx="45717" cy="1156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20860" y="1951410"/>
              <a:ext cx="45717" cy="1156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20860" y="1557139"/>
              <a:ext cx="45717" cy="1156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20860" y="1162718"/>
              <a:ext cx="45717" cy="1156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20860" y="768447"/>
              <a:ext cx="45717" cy="1156"/>
            </a:xfrm>
            <a:custGeom>
              <a:avLst/>
              <a:gdLst>
                <a:gd name="connsiteX0" fmla="*/ 50762 w 50761"/>
                <a:gd name="connsiteY0" fmla="*/ 0 h 1270"/>
                <a:gd name="connsiteX1" fmla="*/ 0 w 5076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761" h="1270">
                  <a:moveTo>
                    <a:pt x="50762" y="0"/>
                  </a:moveTo>
                  <a:lnTo>
                    <a:pt x="0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166577" y="2418898"/>
              <a:ext cx="3352636" cy="1156"/>
            </a:xfrm>
            <a:custGeom>
              <a:avLst/>
              <a:gdLst>
                <a:gd name="connsiteX0" fmla="*/ 0 w 3722547"/>
                <a:gd name="connsiteY0" fmla="*/ 0 h 1270"/>
                <a:gd name="connsiteX1" fmla="*/ 3722548 w 3722547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22547" h="1270">
                  <a:moveTo>
                    <a:pt x="0" y="0"/>
                  </a:moveTo>
                  <a:lnTo>
                    <a:pt x="3722548" y="0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239049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773661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308273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842896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377508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3912131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4446743" y="2418898"/>
              <a:ext cx="1144" cy="46188"/>
            </a:xfrm>
            <a:custGeom>
              <a:avLst/>
              <a:gdLst>
                <a:gd name="connsiteX0" fmla="*/ 0 w 1270"/>
                <a:gd name="connsiteY0" fmla="*/ 0 h 50761"/>
                <a:gd name="connsiteX1" fmla="*/ 0 w 1270"/>
                <a:gd name="connsiteY1" fmla="*/ 50762 h 5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50761">
                  <a:moveTo>
                    <a:pt x="0" y="0"/>
                  </a:moveTo>
                  <a:lnTo>
                    <a:pt x="0" y="50762"/>
                  </a:lnTo>
                </a:path>
              </a:pathLst>
            </a:custGeom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42658" y="3333282"/>
              <a:ext cx="2600463" cy="215364"/>
            </a:xfrm>
            <a:custGeom>
              <a:avLst/>
              <a:gdLst>
                <a:gd name="connsiteX0" fmla="*/ 0 w 2887383"/>
                <a:gd name="connsiteY0" fmla="*/ 0 h 236689"/>
                <a:gd name="connsiteX1" fmla="*/ 2887383 w 2887383"/>
                <a:gd name="connsiteY1" fmla="*/ 0 h 236689"/>
                <a:gd name="connsiteX2" fmla="*/ 2887383 w 2887383"/>
                <a:gd name="connsiteY2" fmla="*/ 236690 h 236689"/>
                <a:gd name="connsiteX3" fmla="*/ 0 w 2887383"/>
                <a:gd name="connsiteY3" fmla="*/ 236690 h 2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383" h="236689">
                  <a:moveTo>
                    <a:pt x="0" y="0"/>
                  </a:moveTo>
                  <a:lnTo>
                    <a:pt x="2887383" y="0"/>
                  </a:lnTo>
                  <a:lnTo>
                    <a:pt x="2887383" y="236690"/>
                  </a:lnTo>
                  <a:lnTo>
                    <a:pt x="0" y="236690"/>
                  </a:lnTo>
                  <a:close/>
                </a:path>
              </a:pathLst>
            </a:custGeom>
            <a:solidFill>
              <a:srgbClr val="FFFFFF"/>
            </a:solidFill>
            <a:ln w="1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45953" y="3336611"/>
              <a:ext cx="2593886" cy="208708"/>
            </a:xfrm>
            <a:custGeom>
              <a:avLst/>
              <a:gdLst>
                <a:gd name="connsiteX0" fmla="*/ 0 w 2880080"/>
                <a:gd name="connsiteY0" fmla="*/ 0 h 229374"/>
                <a:gd name="connsiteX1" fmla="*/ 2880081 w 2880080"/>
                <a:gd name="connsiteY1" fmla="*/ 0 h 229374"/>
                <a:gd name="connsiteX2" fmla="*/ 2880081 w 2880080"/>
                <a:gd name="connsiteY2" fmla="*/ 229375 h 229374"/>
                <a:gd name="connsiteX3" fmla="*/ 0 w 2880080"/>
                <a:gd name="connsiteY3" fmla="*/ 229375 h 22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80" h="229374">
                  <a:moveTo>
                    <a:pt x="0" y="0"/>
                  </a:moveTo>
                  <a:lnTo>
                    <a:pt x="2880081" y="0"/>
                  </a:lnTo>
                  <a:lnTo>
                    <a:pt x="2880081" y="229375"/>
                  </a:lnTo>
                  <a:lnTo>
                    <a:pt x="0" y="229375"/>
                  </a:lnTo>
                  <a:close/>
                </a:path>
              </a:pathLst>
            </a:custGeom>
            <a:noFill/>
            <a:ln w="731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1592060" y="3440971"/>
              <a:ext cx="428318" cy="1156"/>
            </a:xfrm>
            <a:custGeom>
              <a:avLst/>
              <a:gdLst>
                <a:gd name="connsiteX0" fmla="*/ 0 w 475576"/>
                <a:gd name="connsiteY0" fmla="*/ 0 h 1270"/>
                <a:gd name="connsiteX1" fmla="*/ 475577 w 475576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576" h="1270">
                  <a:moveTo>
                    <a:pt x="0" y="0"/>
                  </a:moveTo>
                  <a:lnTo>
                    <a:pt x="475577" y="0"/>
                  </a:lnTo>
                </a:path>
              </a:pathLst>
            </a:custGeom>
            <a:ln w="38100" cap="flat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/>
            <p:nvPr/>
          </p:nvSpPr>
          <p:spPr>
            <a:xfrm>
              <a:off x="2923008" y="3440971"/>
              <a:ext cx="428169" cy="1156"/>
            </a:xfrm>
            <a:custGeom>
              <a:avLst/>
              <a:gdLst>
                <a:gd name="connsiteX0" fmla="*/ 0 w 475411"/>
                <a:gd name="connsiteY0" fmla="*/ 0 h 1270"/>
                <a:gd name="connsiteX1" fmla="*/ 475412 w 475411"/>
                <a:gd name="connsiteY1" fmla="*/ 0 h 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411" h="1270">
                  <a:moveTo>
                    <a:pt x="0" y="0"/>
                  </a:moveTo>
                  <a:lnTo>
                    <a:pt x="475412" y="0"/>
                  </a:lnTo>
                </a:path>
              </a:pathLst>
            </a:custGeom>
            <a:ln w="38100" cap="flat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337475" y="3332381"/>
              <a:ext cx="113235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1 anno = 1</a:t>
              </a:r>
            </a:p>
          </p:txBody>
        </p:sp>
        <p:sp>
          <p:nvSpPr>
            <p:cNvPr id="11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006675" y="3332381"/>
              <a:ext cx="113235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 err="1">
                  <a:solidFill>
                    <a:srgbClr val="000000"/>
                  </a:solidFill>
                  <a:latin typeface="Helvetica"/>
                  <a:sym typeface="Helvetica"/>
                </a:rPr>
                <a:t>iss_</a:t>
              </a:r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 1 anno = 0</a:t>
              </a:r>
            </a:p>
          </p:txBody>
        </p:sp>
        <p:sp>
          <p:nvSpPr>
            <p:cNvPr id="11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572387" y="2620350"/>
              <a:ext cx="649182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Months</a:t>
              </a:r>
            </a:p>
          </p:txBody>
        </p:sp>
        <p:sp>
          <p:nvSpPr>
            <p:cNvPr id="11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4268311" y="2419996"/>
              <a:ext cx="426575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120</a:t>
              </a:r>
            </a:p>
          </p:txBody>
        </p:sp>
        <p:sp>
          <p:nvSpPr>
            <p:cNvPr id="11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733699" y="2419996"/>
              <a:ext cx="426575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100</a:t>
              </a:r>
            </a:p>
          </p:txBody>
        </p:sp>
        <p:sp>
          <p:nvSpPr>
            <p:cNvPr id="11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231101" y="241999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80</a:t>
              </a:r>
            </a:p>
          </p:txBody>
        </p:sp>
        <p:sp>
          <p:nvSpPr>
            <p:cNvPr id="11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696489" y="241999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60</a:t>
              </a:r>
            </a:p>
          </p:txBody>
        </p:sp>
        <p:sp>
          <p:nvSpPr>
            <p:cNvPr id="11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161866" y="241999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40</a:t>
              </a:r>
            </a:p>
          </p:txBody>
        </p:sp>
        <p:sp>
          <p:nvSpPr>
            <p:cNvPr id="12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627254" y="241999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20</a:t>
              </a:r>
            </a:p>
          </p:txBody>
        </p:sp>
        <p:sp>
          <p:nvSpPr>
            <p:cNvPr id="12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124669" y="2419996"/>
              <a:ext cx="274720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</a:t>
              </a:r>
            </a:p>
          </p:txBody>
        </p:sp>
        <p:sp>
          <p:nvSpPr>
            <p:cNvPr id="12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51709" y="2832143"/>
              <a:ext cx="1094395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Number at risk</a:t>
              </a:r>
            </a:p>
          </p:txBody>
        </p:sp>
        <p:sp>
          <p:nvSpPr>
            <p:cNvPr id="12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56272" y="2963140"/>
              <a:ext cx="1094395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iss_1 anno = 0</a:t>
              </a:r>
            </a:p>
          </p:txBody>
        </p:sp>
        <p:sp>
          <p:nvSpPr>
            <p:cNvPr id="12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4300338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44</a:t>
              </a:r>
            </a:p>
          </p:txBody>
        </p:sp>
        <p:sp>
          <p:nvSpPr>
            <p:cNvPr id="12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765725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54</a:t>
              </a:r>
            </a:p>
          </p:txBody>
        </p:sp>
        <p:sp>
          <p:nvSpPr>
            <p:cNvPr id="12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231101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64</a:t>
              </a:r>
            </a:p>
          </p:txBody>
        </p:sp>
        <p:sp>
          <p:nvSpPr>
            <p:cNvPr id="12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696489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73</a:t>
              </a:r>
            </a:p>
          </p:txBody>
        </p:sp>
        <p:sp>
          <p:nvSpPr>
            <p:cNvPr id="12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161866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77</a:t>
              </a:r>
            </a:p>
          </p:txBody>
        </p:sp>
        <p:sp>
          <p:nvSpPr>
            <p:cNvPr id="12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627254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83</a:t>
              </a:r>
            </a:p>
          </p:txBody>
        </p:sp>
        <p:sp>
          <p:nvSpPr>
            <p:cNvPr id="13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092642" y="2963140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85</a:t>
              </a:r>
            </a:p>
          </p:txBody>
        </p:sp>
        <p:sp>
          <p:nvSpPr>
            <p:cNvPr id="13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56272" y="3094136"/>
              <a:ext cx="1094395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iss_1 anno = 1</a:t>
              </a:r>
            </a:p>
          </p:txBody>
        </p:sp>
        <p:sp>
          <p:nvSpPr>
            <p:cNvPr id="13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4300338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25</a:t>
              </a:r>
            </a:p>
          </p:txBody>
        </p:sp>
        <p:sp>
          <p:nvSpPr>
            <p:cNvPr id="13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765725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33</a:t>
              </a:r>
            </a:p>
          </p:txBody>
        </p:sp>
        <p:sp>
          <p:nvSpPr>
            <p:cNvPr id="134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3231101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42</a:t>
              </a:r>
            </a:p>
          </p:txBody>
        </p:sp>
        <p:sp>
          <p:nvSpPr>
            <p:cNvPr id="135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696489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50</a:t>
              </a:r>
            </a:p>
          </p:txBody>
        </p:sp>
        <p:sp>
          <p:nvSpPr>
            <p:cNvPr id="136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2161866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66</a:t>
              </a:r>
            </a:p>
          </p:txBody>
        </p:sp>
        <p:sp>
          <p:nvSpPr>
            <p:cNvPr id="137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627254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70</a:t>
              </a:r>
            </a:p>
          </p:txBody>
        </p:sp>
        <p:sp>
          <p:nvSpPr>
            <p:cNvPr id="138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>
              <a:off x="1092642" y="3094136"/>
              <a:ext cx="350648" cy="19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78</a:t>
              </a:r>
            </a:p>
          </p:txBody>
        </p:sp>
        <p:sp>
          <p:nvSpPr>
            <p:cNvPr id="139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 rot="16200000">
              <a:off x="856472" y="635917"/>
              <a:ext cx="334076" cy="26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1.00</a:t>
              </a:r>
            </a:p>
          </p:txBody>
        </p:sp>
        <p:sp>
          <p:nvSpPr>
            <p:cNvPr id="140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 rot="16200000">
              <a:off x="856472" y="1030189"/>
              <a:ext cx="334076" cy="26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0.75</a:t>
              </a:r>
            </a:p>
          </p:txBody>
        </p:sp>
        <p:sp>
          <p:nvSpPr>
            <p:cNvPr id="141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 rot="16200000">
              <a:off x="856472" y="1424611"/>
              <a:ext cx="334076" cy="26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0.50</a:t>
              </a:r>
            </a:p>
          </p:txBody>
        </p:sp>
        <p:sp>
          <p:nvSpPr>
            <p:cNvPr id="142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 rot="16200000">
              <a:off x="856472" y="1818882"/>
              <a:ext cx="334076" cy="26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 dirty="0">
                  <a:solidFill>
                    <a:srgbClr val="000000"/>
                  </a:solidFill>
                  <a:latin typeface="Helvetica"/>
                  <a:sym typeface="Helvetica"/>
                </a:rPr>
                <a:t>0.25</a:t>
              </a:r>
            </a:p>
          </p:txBody>
        </p:sp>
        <p:sp>
          <p:nvSpPr>
            <p:cNvPr id="143" name="Elemento grafico 4">
              <a:extLst>
                <a:ext uri="{FF2B5EF4-FFF2-40B4-BE49-F238E27FC236}">
                  <a16:creationId xmlns:a16="http://schemas.microsoft.com/office/drawing/2014/main" id="{C3DBA5E7-DCBE-4314-9288-244A67106F45}"/>
                </a:ext>
              </a:extLst>
            </p:cNvPr>
            <p:cNvSpPr txBox="1"/>
            <p:nvPr/>
          </p:nvSpPr>
          <p:spPr>
            <a:xfrm rot="16200000">
              <a:off x="856472" y="2213151"/>
              <a:ext cx="334076" cy="265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spc="0" baseline="0">
                  <a:solidFill>
                    <a:srgbClr val="000000"/>
                  </a:solidFill>
                  <a:latin typeface="Helvetica"/>
                  <a:sym typeface="Helvetica"/>
                </a:rPr>
                <a:t>0.00</a:t>
              </a:r>
            </a:p>
          </p:txBody>
        </p:sp>
      </p:grpSp>
      <p:sp>
        <p:nvSpPr>
          <p:cNvPr id="145" name="CasellaDiTesto 144"/>
          <p:cNvSpPr txBox="1"/>
          <p:nvPr/>
        </p:nvSpPr>
        <p:spPr>
          <a:xfrm>
            <a:off x="2339752" y="404664"/>
            <a:ext cx="446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Cumulative </a:t>
            </a:r>
            <a:r>
              <a:rPr lang="it-IT" b="1" dirty="0" err="1">
                <a:solidFill>
                  <a:srgbClr val="C00000"/>
                </a:solidFill>
              </a:rPr>
              <a:t>probability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of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surgical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recurrence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82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888" y="35620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55999" r="26501" b="-799"/>
          <a:stretch>
            <a:fillRect/>
          </a:stretch>
        </p:blipFill>
        <p:spPr bwMode="auto">
          <a:xfrm>
            <a:off x="8100392" y="404664"/>
            <a:ext cx="936104" cy="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9"/>
          <p:cNvGrpSpPr/>
          <p:nvPr/>
        </p:nvGrpSpPr>
        <p:grpSpPr>
          <a:xfrm>
            <a:off x="3683918" y="3645024"/>
            <a:ext cx="5431507" cy="3168352"/>
            <a:chOff x="4589" y="332656"/>
            <a:chExt cx="5431507" cy="31683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24" y="332656"/>
              <a:ext cx="5384172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>
            <a:xfrm>
              <a:off x="4589" y="1091693"/>
              <a:ext cx="1152128" cy="144016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4589" y="1966806"/>
              <a:ext cx="1152128" cy="144016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3" name="Connettore 1 12"/>
            <p:cNvCxnSpPr/>
            <p:nvPr/>
          </p:nvCxnSpPr>
          <p:spPr>
            <a:xfrm>
              <a:off x="1619672" y="692696"/>
              <a:ext cx="7200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14"/>
            <p:cNvSpPr/>
            <p:nvPr/>
          </p:nvSpPr>
          <p:spPr>
            <a:xfrm>
              <a:off x="22845" y="980728"/>
              <a:ext cx="1115616" cy="144016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2845" y="1844824"/>
              <a:ext cx="1115616" cy="144016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18"/>
          <p:cNvGrpSpPr/>
          <p:nvPr/>
        </p:nvGrpSpPr>
        <p:grpSpPr>
          <a:xfrm>
            <a:off x="58989" y="476672"/>
            <a:ext cx="5593131" cy="3312368"/>
            <a:chOff x="3550869" y="3429000"/>
            <a:chExt cx="5593131" cy="33123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0869" y="3429000"/>
              <a:ext cx="5593131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/>
            <p:nvPr/>
          </p:nvSpPr>
          <p:spPr>
            <a:xfrm>
              <a:off x="3574905" y="4127046"/>
              <a:ext cx="1152128" cy="144016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574905" y="5013176"/>
              <a:ext cx="1152128" cy="288032"/>
            </a:xfrm>
            <a:prstGeom prst="rect">
              <a:avLst/>
            </a:prstGeom>
            <a:solidFill>
              <a:srgbClr val="FF99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5580112" y="3717032"/>
              <a:ext cx="72008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3593161" y="4005064"/>
              <a:ext cx="1115616" cy="144016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3593161" y="4912593"/>
              <a:ext cx="1115616" cy="144016"/>
            </a:xfrm>
            <a:prstGeom prst="rect">
              <a:avLst/>
            </a:prstGeom>
            <a:solidFill>
              <a:srgbClr val="C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039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Tiopurines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vs Placebo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024927" cy="588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sellaDiTesto 55"/>
          <p:cNvSpPr txBox="1"/>
          <p:nvPr/>
        </p:nvSpPr>
        <p:spPr>
          <a:xfrm>
            <a:off x="5261742" y="2552998"/>
            <a:ext cx="3877600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1600" b="1" dirty="0" err="1"/>
              <a:t>Stratifying</a:t>
            </a:r>
            <a:r>
              <a:rPr lang="it-IT" sz="1600" b="1" dirty="0"/>
              <a:t> </a:t>
            </a:r>
            <a:r>
              <a:rPr lang="it-IT" sz="1600" b="1" dirty="0" err="1"/>
              <a:t>risk</a:t>
            </a:r>
            <a:r>
              <a:rPr lang="it-IT" sz="1600" b="1" dirty="0"/>
              <a:t> </a:t>
            </a:r>
            <a:r>
              <a:rPr lang="it-IT" sz="1600" b="1" dirty="0" err="1"/>
              <a:t>according</a:t>
            </a:r>
            <a:r>
              <a:rPr lang="it-IT" sz="1600" b="1" dirty="0"/>
              <a:t> </a:t>
            </a:r>
            <a:r>
              <a:rPr lang="it-IT" sz="1600" b="1" dirty="0" err="1"/>
              <a:t>to</a:t>
            </a:r>
            <a:r>
              <a:rPr lang="it-IT" sz="1600" b="1" dirty="0"/>
              <a:t> Rutgeerts score</a:t>
            </a:r>
          </a:p>
        </p:txBody>
      </p:sp>
      <p:grpSp>
        <p:nvGrpSpPr>
          <p:cNvPr id="77" name="Gruppo 76"/>
          <p:cNvGrpSpPr/>
          <p:nvPr/>
        </p:nvGrpSpPr>
        <p:grpSpPr>
          <a:xfrm>
            <a:off x="51751" y="548680"/>
            <a:ext cx="3200108" cy="5749607"/>
            <a:chOff x="51751" y="548680"/>
            <a:chExt cx="3200108" cy="5749607"/>
          </a:xfrm>
        </p:grpSpPr>
        <p:sp>
          <p:nvSpPr>
            <p:cNvPr id="2" name="CasellaDiTesto 1"/>
            <p:cNvSpPr txBox="1"/>
            <p:nvPr/>
          </p:nvSpPr>
          <p:spPr>
            <a:xfrm>
              <a:off x="645983" y="548680"/>
              <a:ext cx="2011641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Intestinal</a:t>
              </a:r>
              <a:r>
                <a:rPr lang="it-IT" b="1" dirty="0"/>
                <a:t> </a:t>
              </a:r>
              <a:r>
                <a:rPr lang="it-IT" b="1" dirty="0" err="1"/>
                <a:t>resection</a:t>
              </a:r>
              <a:endParaRPr lang="it-IT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74654" y="2267580"/>
              <a:ext cx="2354298" cy="615553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Endoscopic</a:t>
              </a:r>
              <a:r>
                <a:rPr lang="it-IT" b="1" dirty="0"/>
                <a:t> </a:t>
              </a:r>
              <a:r>
                <a:rPr lang="it-IT" b="1" dirty="0" err="1"/>
                <a:t>evaluation</a:t>
              </a:r>
              <a:endParaRPr lang="it-IT" b="1" dirty="0"/>
            </a:p>
            <a:p>
              <a:pPr algn="ctr"/>
              <a:r>
                <a:rPr lang="it-IT" sz="1600" dirty="0"/>
                <a:t>6-12 </a:t>
              </a:r>
              <a:r>
                <a:rPr lang="it-IT" sz="1600" dirty="0" err="1"/>
                <a:t>months</a:t>
              </a:r>
              <a:r>
                <a:rPr lang="it-IT" sz="1600" dirty="0"/>
                <a:t> </a:t>
              </a:r>
              <a:r>
                <a:rPr lang="it-IT" sz="1600" dirty="0" err="1"/>
                <a:t>after</a:t>
              </a:r>
              <a:r>
                <a:rPr lang="it-IT" sz="1600" dirty="0"/>
                <a:t> </a:t>
              </a:r>
              <a:r>
                <a:rPr lang="it-IT" sz="1600" dirty="0" err="1"/>
                <a:t>surgery</a:t>
              </a:r>
              <a:endParaRPr lang="it-IT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5175" y="4139788"/>
              <a:ext cx="2293256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Symptoms</a:t>
              </a:r>
              <a:r>
                <a:rPr lang="it-IT" b="1" dirty="0"/>
                <a:t> </a:t>
              </a:r>
              <a:r>
                <a:rPr lang="it-IT" b="1" dirty="0" err="1"/>
                <a:t>occurrence</a:t>
              </a:r>
              <a:endParaRPr lang="it-IT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1751" y="5651956"/>
              <a:ext cx="3200108" cy="64633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Refractoriness</a:t>
              </a:r>
              <a:r>
                <a:rPr lang="it-IT" b="1" dirty="0"/>
                <a:t> /</a:t>
              </a:r>
              <a:r>
                <a:rPr lang="it-IT" b="1" dirty="0" err="1"/>
                <a:t>Complications</a:t>
              </a:r>
              <a:r>
                <a:rPr lang="it-IT" b="1" dirty="0"/>
                <a:t> /</a:t>
              </a:r>
            </a:p>
            <a:p>
              <a:pPr algn="ctr"/>
              <a:r>
                <a:rPr lang="it-IT" b="1" dirty="0" err="1"/>
                <a:t>Re-operation</a:t>
              </a:r>
              <a:endParaRPr lang="it-IT" b="1" dirty="0"/>
            </a:p>
          </p:txBody>
        </p:sp>
        <p:cxnSp>
          <p:nvCxnSpPr>
            <p:cNvPr id="74" name="Connettore 2 73"/>
            <p:cNvCxnSpPr/>
            <p:nvPr/>
          </p:nvCxnSpPr>
          <p:spPr>
            <a:xfrm>
              <a:off x="1651803" y="1124744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>
              <a:off x="1651803" y="3068960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1651803" y="4653136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FBB318E6-5607-44A0-947B-BBBEE853DFE1}"/>
              </a:ext>
            </a:extLst>
          </p:cNvPr>
          <p:cNvGrpSpPr/>
          <p:nvPr/>
        </p:nvGrpSpPr>
        <p:grpSpPr>
          <a:xfrm>
            <a:off x="2815868" y="548680"/>
            <a:ext cx="6339440" cy="1556594"/>
            <a:chOff x="2815868" y="548680"/>
            <a:chExt cx="6339440" cy="1556594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3635896" y="1031250"/>
              <a:ext cx="5256584" cy="3693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434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i="1" dirty="0" err="1">
                  <a:solidFill>
                    <a:srgbClr val="000066"/>
                  </a:solidFill>
                </a:rPr>
                <a:t>Primary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Prophylaxis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according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to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risk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factors</a:t>
              </a:r>
              <a:endParaRPr lang="it-IT" b="1" i="1" dirty="0">
                <a:solidFill>
                  <a:srgbClr val="000066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635896" y="1463298"/>
              <a:ext cx="1058303" cy="30777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End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point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3635896" y="1793467"/>
              <a:ext cx="3645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A50021"/>
                </a:buClr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Endoscopic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recurrence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90"/>
            <p:cNvSpPr txBox="1">
              <a:spLocks noChangeArrowheads="1"/>
            </p:cNvSpPr>
            <p:nvPr/>
          </p:nvSpPr>
          <p:spPr bwMode="auto">
            <a:xfrm>
              <a:off x="5838440" y="1793467"/>
              <a:ext cx="13756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60-80%</a:t>
              </a:r>
            </a:p>
          </p:txBody>
        </p:sp>
        <p:sp>
          <p:nvSpPr>
            <p:cNvPr id="45" name="Text Box 91"/>
            <p:cNvSpPr txBox="1">
              <a:spLocks noChangeArrowheads="1"/>
            </p:cNvSpPr>
            <p:nvPr/>
          </p:nvSpPr>
          <p:spPr bwMode="auto">
            <a:xfrm>
              <a:off x="7079198" y="1797497"/>
              <a:ext cx="13092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100%</a:t>
              </a:r>
            </a:p>
          </p:txBody>
        </p:sp>
        <p:sp>
          <p:nvSpPr>
            <p:cNvPr id="46" name="Text Box 94"/>
            <p:cNvSpPr txBox="1">
              <a:spLocks noChangeArrowheads="1"/>
            </p:cNvSpPr>
            <p:nvPr/>
          </p:nvSpPr>
          <p:spPr bwMode="auto">
            <a:xfrm>
              <a:off x="5508104" y="1463298"/>
              <a:ext cx="20363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95"/>
            <p:cNvSpPr txBox="1">
              <a:spLocks noChangeArrowheads="1"/>
            </p:cNvSpPr>
            <p:nvPr/>
          </p:nvSpPr>
          <p:spPr bwMode="auto">
            <a:xfrm>
              <a:off x="7157747" y="1463298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5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years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1" name="Gruppo 90"/>
            <p:cNvGrpSpPr/>
            <p:nvPr/>
          </p:nvGrpSpPr>
          <p:grpSpPr>
            <a:xfrm>
              <a:off x="2815868" y="548680"/>
              <a:ext cx="6339440" cy="338554"/>
              <a:chOff x="2815868" y="548680"/>
              <a:chExt cx="6339440" cy="338554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5261742" y="548680"/>
                <a:ext cx="3893566" cy="33855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factors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for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r>
                  <a:rPr lang="it-IT" sz="1600" b="1" dirty="0"/>
                  <a:t> (low vs high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)</a:t>
                </a:r>
              </a:p>
            </p:txBody>
          </p:sp>
          <p:cxnSp>
            <p:nvCxnSpPr>
              <p:cNvPr id="88" name="Connettore 1 87"/>
              <p:cNvCxnSpPr/>
              <p:nvPr/>
            </p:nvCxnSpPr>
            <p:spPr>
              <a:xfrm>
                <a:off x="2815868" y="758798"/>
                <a:ext cx="2376264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Connettore 1 88"/>
          <p:cNvCxnSpPr/>
          <p:nvPr/>
        </p:nvCxnSpPr>
        <p:spPr>
          <a:xfrm>
            <a:off x="2924200" y="2780928"/>
            <a:ext cx="237626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Methodological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Consideration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risk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factors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outcome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7" name="Immagine 36" descr="SIGR asa e aza in P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8" t="17857" r="4678" b="4251"/>
          <a:stretch>
            <a:fillRect/>
          </a:stretch>
        </p:blipFill>
        <p:spPr>
          <a:xfrm>
            <a:off x="3635896" y="2924944"/>
            <a:ext cx="5257841" cy="352839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73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371475"/>
            <a:ext cx="88201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251520" y="-27384"/>
            <a:ext cx="8280920" cy="6858000"/>
            <a:chOff x="251520" y="0"/>
            <a:chExt cx="8280920" cy="6858000"/>
          </a:xfrm>
        </p:grpSpPr>
        <p:grpSp>
          <p:nvGrpSpPr>
            <p:cNvPr id="9" name="Gruppo 8"/>
            <p:cNvGrpSpPr/>
            <p:nvPr/>
          </p:nvGrpSpPr>
          <p:grpSpPr>
            <a:xfrm>
              <a:off x="251520" y="0"/>
              <a:ext cx="8280920" cy="6858000"/>
              <a:chOff x="179512" y="0"/>
              <a:chExt cx="8454752" cy="70294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5661248"/>
                <a:ext cx="8454752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uppo 3"/>
              <p:cNvGrpSpPr/>
              <p:nvPr/>
            </p:nvGrpSpPr>
            <p:grpSpPr>
              <a:xfrm>
                <a:off x="251520" y="404664"/>
                <a:ext cx="8266892" cy="5408984"/>
                <a:chOff x="251520" y="1412776"/>
                <a:chExt cx="8266892" cy="5408984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68" t="3044" r="3410" b="53356"/>
                <a:stretch>
                  <a:fillRect/>
                </a:stretch>
              </p:blipFill>
              <p:spPr bwMode="auto">
                <a:xfrm>
                  <a:off x="251520" y="1412776"/>
                  <a:ext cx="8266892" cy="2952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68" t="56091" r="3410" b="6566"/>
                <a:stretch>
                  <a:fillRect/>
                </a:stretch>
              </p:blipFill>
              <p:spPr bwMode="auto">
                <a:xfrm>
                  <a:off x="251520" y="4293096"/>
                  <a:ext cx="8266892" cy="252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903908" y="0"/>
                <a:ext cx="7056784" cy="40011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it-IT" sz="2000" b="1" i="1" dirty="0" err="1">
                    <a:solidFill>
                      <a:srgbClr val="000066"/>
                    </a:solidFill>
                    <a:latin typeface="Aharoni" pitchFamily="2" charset="-79"/>
                    <a:cs typeface="Aharoni" pitchFamily="2" charset="-79"/>
                  </a:rPr>
                  <a:t>Mesalamine</a:t>
                </a:r>
                <a:endParaRPr kumimoji="0" lang="it-IT" sz="2000" b="1" i="1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6" name="Ovale 5"/>
              <p:cNvSpPr/>
              <p:nvPr/>
            </p:nvSpPr>
            <p:spPr>
              <a:xfrm>
                <a:off x="5004048" y="332656"/>
                <a:ext cx="1224136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Ovale 6"/>
              <p:cNvSpPr/>
              <p:nvPr/>
            </p:nvSpPr>
            <p:spPr>
              <a:xfrm>
                <a:off x="4788024" y="3212976"/>
                <a:ext cx="1656184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1" name="Connettore 1 10"/>
            <p:cNvCxnSpPr/>
            <p:nvPr/>
          </p:nvCxnSpPr>
          <p:spPr>
            <a:xfrm>
              <a:off x="2771800" y="5877272"/>
              <a:ext cx="20162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>
              <a:off x="5580112" y="5877272"/>
              <a:ext cx="20162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68401"/>
          <a:stretch>
            <a:fillRect/>
          </a:stretch>
        </p:blipFill>
        <p:spPr bwMode="auto">
          <a:xfrm>
            <a:off x="19976" y="6713984"/>
            <a:ext cx="4912064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880" y="-15509"/>
            <a:ext cx="1115616" cy="36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5076056" y="2564904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NNT 16-19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5004048" y="5085184"/>
            <a:ext cx="295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severe endoscopic recurrence NNT 8</a:t>
            </a:r>
            <a:endParaRPr lang="it-IT" sz="1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17576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Methodological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Consideration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: sample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size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uppo 16"/>
          <p:cNvGrpSpPr/>
          <p:nvPr/>
        </p:nvGrpSpPr>
        <p:grpSpPr>
          <a:xfrm>
            <a:off x="559496" y="696610"/>
            <a:ext cx="7749680" cy="4316566"/>
            <a:chOff x="-1247944" y="989722"/>
            <a:chExt cx="7749680" cy="4316566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571D478-C26C-469B-A105-709BB8F48F53}"/>
                </a:ext>
              </a:extLst>
            </p:cNvPr>
            <p:cNvSpPr txBox="1"/>
            <p:nvPr/>
          </p:nvSpPr>
          <p:spPr>
            <a:xfrm>
              <a:off x="2692552" y="989722"/>
              <a:ext cx="3809184" cy="431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 err="1"/>
                <a:t>Assuming</a:t>
              </a:r>
              <a:endParaRPr lang="it-IT" sz="1600" dirty="0"/>
            </a:p>
            <a:p>
              <a:pPr algn="ctr"/>
              <a:endParaRPr lang="it-IT" sz="1050" dirty="0"/>
            </a:p>
            <a:p>
              <a:r>
                <a:rPr lang="it-IT" sz="1600" dirty="0"/>
                <a:t>23% </a:t>
              </a:r>
              <a:r>
                <a:rPr lang="it-IT" sz="1600" b="1" dirty="0"/>
                <a:t>clinical </a:t>
              </a:r>
              <a:r>
                <a:rPr lang="it-IT" sz="1600" b="1" dirty="0" err="1"/>
                <a:t>recurrence</a:t>
              </a:r>
              <a:r>
                <a:rPr lang="it-IT" sz="1600" b="1" dirty="0"/>
                <a:t> </a:t>
              </a:r>
              <a:r>
                <a:rPr lang="it-IT" sz="1600" dirty="0"/>
                <a:t>in placebo</a:t>
              </a:r>
            </a:p>
            <a:p>
              <a:r>
                <a:rPr lang="it-IT" sz="1600" dirty="0"/>
                <a:t>10% </a:t>
              </a:r>
              <a:r>
                <a:rPr lang="it-IT" sz="1600" dirty="0" err="1"/>
                <a:t>reduction</a:t>
              </a:r>
              <a:r>
                <a:rPr lang="it-IT" sz="1600" dirty="0"/>
                <a:t> risk </a:t>
              </a:r>
              <a:r>
                <a:rPr lang="it-IT" sz="1600" dirty="0" err="1"/>
                <a:t>with</a:t>
              </a:r>
              <a:r>
                <a:rPr lang="it-IT" sz="1600" dirty="0"/>
                <a:t> treatment</a:t>
              </a:r>
            </a:p>
            <a:p>
              <a:pPr marL="285750" indent="-285750">
                <a:buFont typeface="Calibri" panose="020F0502020204030204" pitchFamily="34" charset="0"/>
                <a:buChar char="→"/>
              </a:pPr>
              <a:r>
                <a:rPr lang="it-IT" sz="1600" b="1" dirty="0"/>
                <a:t>462</a:t>
              </a:r>
              <a:r>
                <a:rPr lang="it-IT" sz="1600" dirty="0"/>
                <a:t> </a:t>
              </a:r>
              <a:r>
                <a:rPr lang="it-IT" sz="1600" dirty="0" err="1"/>
                <a:t>pts</a:t>
              </a:r>
              <a:r>
                <a:rPr lang="it-IT" sz="1600" dirty="0"/>
                <a:t> </a:t>
              </a:r>
              <a:r>
                <a:rPr lang="it-IT" sz="1600" dirty="0" err="1"/>
                <a:t>enrolled</a:t>
              </a:r>
              <a:endParaRPr lang="it-IT" sz="1600" dirty="0"/>
            </a:p>
            <a:p>
              <a:endParaRPr lang="it-IT" sz="1600" dirty="0"/>
            </a:p>
            <a:p>
              <a:r>
                <a:rPr lang="it-IT" sz="1600" dirty="0"/>
                <a:t>23% </a:t>
              </a:r>
              <a:r>
                <a:rPr lang="it-IT" sz="1600" dirty="0" err="1"/>
                <a:t>clinical</a:t>
              </a:r>
              <a:r>
                <a:rPr lang="it-IT" sz="1600" dirty="0"/>
                <a:t> </a:t>
              </a:r>
              <a:r>
                <a:rPr lang="it-IT" sz="1600" dirty="0" err="1"/>
                <a:t>recurrence</a:t>
              </a:r>
              <a:r>
                <a:rPr lang="it-IT" sz="1600" dirty="0"/>
                <a:t> in placebo</a:t>
              </a:r>
            </a:p>
            <a:p>
              <a:r>
                <a:rPr lang="it-IT" sz="1600" dirty="0"/>
                <a:t>20% </a:t>
              </a:r>
              <a:r>
                <a:rPr lang="it-IT" sz="1600" dirty="0" err="1"/>
                <a:t>reduction</a:t>
              </a:r>
              <a:r>
                <a:rPr lang="it-IT" sz="1600" dirty="0"/>
                <a:t> </a:t>
              </a:r>
              <a:r>
                <a:rPr lang="it-IT" sz="1600" dirty="0" err="1"/>
                <a:t>risk</a:t>
              </a:r>
              <a:r>
                <a:rPr lang="it-IT" sz="1600" dirty="0"/>
                <a:t> </a:t>
              </a:r>
              <a:r>
                <a:rPr lang="it-IT" sz="1600" dirty="0" err="1"/>
                <a:t>with</a:t>
              </a:r>
              <a:r>
                <a:rPr lang="it-IT" sz="1600" dirty="0"/>
                <a:t> treatment</a:t>
              </a:r>
            </a:p>
            <a:p>
              <a:pPr marL="285750" indent="-285750">
                <a:buFont typeface="Calibri" panose="020F0502020204030204" pitchFamily="34" charset="0"/>
                <a:buChar char="→"/>
              </a:pPr>
              <a:r>
                <a:rPr lang="it-IT" sz="1600" b="1" dirty="0"/>
                <a:t>86</a:t>
              </a:r>
              <a:r>
                <a:rPr lang="it-IT" sz="1600" dirty="0"/>
                <a:t> </a:t>
              </a:r>
              <a:r>
                <a:rPr lang="it-IT" sz="1600" dirty="0" err="1"/>
                <a:t>pts</a:t>
              </a:r>
              <a:r>
                <a:rPr lang="it-IT" sz="1600" dirty="0"/>
                <a:t> </a:t>
              </a:r>
              <a:r>
                <a:rPr lang="it-IT" sz="1600" dirty="0" err="1"/>
                <a:t>enrolled</a:t>
              </a:r>
              <a:endParaRPr lang="it-IT" sz="1600" dirty="0"/>
            </a:p>
            <a:p>
              <a:pPr marL="285750" indent="-285750">
                <a:buFont typeface="Calibri" panose="020F0502020204030204" pitchFamily="34" charset="0"/>
                <a:buChar char="→"/>
              </a:pPr>
              <a:endParaRPr lang="it-IT" sz="1600" b="1" dirty="0"/>
            </a:p>
            <a:p>
              <a:r>
                <a:rPr lang="it-IT" sz="1600" dirty="0">
                  <a:solidFill>
                    <a:srgbClr val="000066"/>
                  </a:solidFill>
                </a:rPr>
                <a:t>50% </a:t>
              </a:r>
              <a:r>
                <a:rPr lang="it-IT" sz="1600" b="1" dirty="0" err="1">
                  <a:solidFill>
                    <a:srgbClr val="000066"/>
                  </a:solidFill>
                </a:rPr>
                <a:t>endoscopic</a:t>
              </a:r>
              <a:r>
                <a:rPr lang="it-IT" sz="1600" b="1" dirty="0">
                  <a:solidFill>
                    <a:srgbClr val="000066"/>
                  </a:solidFill>
                </a:rPr>
                <a:t> </a:t>
              </a:r>
              <a:r>
                <a:rPr lang="it-IT" sz="1600" b="1" dirty="0" err="1">
                  <a:solidFill>
                    <a:srgbClr val="000066"/>
                  </a:solidFill>
                </a:rPr>
                <a:t>recurrence</a:t>
              </a:r>
              <a:r>
                <a:rPr lang="it-IT" sz="1600" b="1" dirty="0">
                  <a:solidFill>
                    <a:srgbClr val="000066"/>
                  </a:solidFill>
                </a:rPr>
                <a:t> </a:t>
              </a:r>
              <a:r>
                <a:rPr lang="it-IT" sz="1600" dirty="0">
                  <a:solidFill>
                    <a:srgbClr val="000066"/>
                  </a:solidFill>
                </a:rPr>
                <a:t>in placebo</a:t>
              </a:r>
            </a:p>
            <a:p>
              <a:r>
                <a:rPr lang="it-IT" sz="1600" dirty="0">
                  <a:solidFill>
                    <a:srgbClr val="000066"/>
                  </a:solidFill>
                </a:rPr>
                <a:t>10 % </a:t>
              </a:r>
              <a:r>
                <a:rPr lang="it-IT" sz="1600" dirty="0" err="1">
                  <a:solidFill>
                    <a:srgbClr val="000066"/>
                  </a:solidFill>
                </a:rPr>
                <a:t>reduction</a:t>
              </a:r>
              <a:r>
                <a:rPr lang="it-IT" sz="1600" dirty="0">
                  <a:solidFill>
                    <a:srgbClr val="000066"/>
                  </a:solidFill>
                </a:rPr>
                <a:t> </a:t>
              </a:r>
              <a:r>
                <a:rPr lang="it-IT" sz="1600" dirty="0" err="1">
                  <a:solidFill>
                    <a:srgbClr val="000066"/>
                  </a:solidFill>
                </a:rPr>
                <a:t>risk</a:t>
              </a:r>
              <a:r>
                <a:rPr lang="it-IT" sz="1600" dirty="0">
                  <a:solidFill>
                    <a:srgbClr val="000066"/>
                  </a:solidFill>
                </a:rPr>
                <a:t> </a:t>
              </a:r>
              <a:r>
                <a:rPr lang="it-IT" sz="1600" dirty="0" err="1">
                  <a:solidFill>
                    <a:srgbClr val="000066"/>
                  </a:solidFill>
                </a:rPr>
                <a:t>with</a:t>
              </a:r>
              <a:r>
                <a:rPr lang="it-IT" sz="1600" dirty="0">
                  <a:solidFill>
                    <a:srgbClr val="000066"/>
                  </a:solidFill>
                </a:rPr>
                <a:t> treatment</a:t>
              </a:r>
            </a:p>
            <a:p>
              <a:pPr marL="285750" indent="-285750">
                <a:buFont typeface="Calibri" panose="020F0502020204030204" pitchFamily="34" charset="0"/>
                <a:buChar char="→"/>
              </a:pPr>
              <a:r>
                <a:rPr lang="it-IT" sz="1600" b="1" dirty="0">
                  <a:solidFill>
                    <a:srgbClr val="000066"/>
                  </a:solidFill>
                </a:rPr>
                <a:t>774 </a:t>
              </a:r>
              <a:r>
                <a:rPr lang="it-IT" sz="1600" dirty="0" err="1">
                  <a:solidFill>
                    <a:srgbClr val="000066"/>
                  </a:solidFill>
                </a:rPr>
                <a:t>pts</a:t>
              </a:r>
              <a:r>
                <a:rPr lang="it-IT" sz="1600" dirty="0">
                  <a:solidFill>
                    <a:srgbClr val="000066"/>
                  </a:solidFill>
                </a:rPr>
                <a:t> </a:t>
              </a:r>
              <a:r>
                <a:rPr lang="it-IT" sz="1600" dirty="0" err="1">
                  <a:solidFill>
                    <a:srgbClr val="000066"/>
                  </a:solidFill>
                </a:rPr>
                <a:t>enrolled</a:t>
              </a:r>
              <a:endParaRPr lang="it-IT" sz="1600" dirty="0">
                <a:solidFill>
                  <a:srgbClr val="000066"/>
                </a:solidFill>
              </a:endParaRPr>
            </a:p>
            <a:p>
              <a:endParaRPr lang="it-IT" sz="1600" dirty="0">
                <a:solidFill>
                  <a:srgbClr val="000066"/>
                </a:solidFill>
              </a:endParaRPr>
            </a:p>
            <a:p>
              <a:r>
                <a:rPr lang="it-IT" sz="1600" dirty="0">
                  <a:solidFill>
                    <a:srgbClr val="000066"/>
                  </a:solidFill>
                </a:rPr>
                <a:t>50% </a:t>
              </a:r>
              <a:r>
                <a:rPr lang="it-IT" sz="1600" b="1" dirty="0" err="1">
                  <a:solidFill>
                    <a:srgbClr val="000066"/>
                  </a:solidFill>
                </a:rPr>
                <a:t>endoscopic</a:t>
              </a:r>
              <a:r>
                <a:rPr lang="it-IT" sz="1600" b="1" dirty="0">
                  <a:solidFill>
                    <a:srgbClr val="000066"/>
                  </a:solidFill>
                </a:rPr>
                <a:t> </a:t>
              </a:r>
              <a:r>
                <a:rPr lang="it-IT" sz="1600" b="1" dirty="0" err="1">
                  <a:solidFill>
                    <a:srgbClr val="000066"/>
                  </a:solidFill>
                </a:rPr>
                <a:t>recurrence</a:t>
              </a:r>
              <a:r>
                <a:rPr lang="it-IT" sz="1600" b="1" dirty="0">
                  <a:solidFill>
                    <a:srgbClr val="000066"/>
                  </a:solidFill>
                </a:rPr>
                <a:t> </a:t>
              </a:r>
              <a:r>
                <a:rPr lang="it-IT" sz="1600" dirty="0">
                  <a:solidFill>
                    <a:srgbClr val="000066"/>
                  </a:solidFill>
                </a:rPr>
                <a:t>in placebo</a:t>
              </a:r>
            </a:p>
            <a:p>
              <a:r>
                <a:rPr lang="it-IT" sz="1600" dirty="0">
                  <a:solidFill>
                    <a:srgbClr val="000066"/>
                  </a:solidFill>
                </a:rPr>
                <a:t>20% </a:t>
              </a:r>
              <a:r>
                <a:rPr lang="it-IT" sz="1600" dirty="0" err="1">
                  <a:solidFill>
                    <a:srgbClr val="000066"/>
                  </a:solidFill>
                </a:rPr>
                <a:t>reduction</a:t>
              </a:r>
              <a:r>
                <a:rPr lang="it-IT" sz="1600" dirty="0">
                  <a:solidFill>
                    <a:srgbClr val="000066"/>
                  </a:solidFill>
                </a:rPr>
                <a:t> risk </a:t>
              </a:r>
              <a:r>
                <a:rPr lang="it-IT" sz="1600" dirty="0" err="1">
                  <a:solidFill>
                    <a:srgbClr val="000066"/>
                  </a:solidFill>
                </a:rPr>
                <a:t>with</a:t>
              </a:r>
              <a:r>
                <a:rPr lang="it-IT" sz="1600" dirty="0">
                  <a:solidFill>
                    <a:srgbClr val="000066"/>
                  </a:solidFill>
                </a:rPr>
                <a:t> treatment</a:t>
              </a:r>
            </a:p>
            <a:p>
              <a:pPr marL="285750" indent="-285750">
                <a:buFont typeface="Calibri" panose="020F0502020204030204" pitchFamily="34" charset="0"/>
                <a:buChar char="→"/>
              </a:pPr>
              <a:r>
                <a:rPr lang="it-IT" sz="1600" b="1" dirty="0">
                  <a:solidFill>
                    <a:srgbClr val="000066"/>
                  </a:solidFill>
                </a:rPr>
                <a:t>186 </a:t>
              </a:r>
              <a:r>
                <a:rPr lang="it-IT" sz="1600" dirty="0" err="1">
                  <a:solidFill>
                    <a:srgbClr val="000066"/>
                  </a:solidFill>
                </a:rPr>
                <a:t>pts</a:t>
              </a:r>
              <a:r>
                <a:rPr lang="it-IT" sz="1600" dirty="0">
                  <a:solidFill>
                    <a:srgbClr val="000066"/>
                  </a:solidFill>
                </a:rPr>
                <a:t> </a:t>
              </a:r>
              <a:r>
                <a:rPr lang="it-IT" sz="1600" dirty="0" err="1">
                  <a:solidFill>
                    <a:srgbClr val="000066"/>
                  </a:solidFill>
                </a:rPr>
                <a:t>enrolled</a:t>
              </a:r>
              <a:endParaRPr lang="it-IT" sz="1600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A6144F8-7CF5-436A-94EA-701E153849E4}"/>
                </a:ext>
              </a:extLst>
            </p:cNvPr>
            <p:cNvSpPr txBox="1"/>
            <p:nvPr/>
          </p:nvSpPr>
          <p:spPr>
            <a:xfrm>
              <a:off x="-1247944" y="2730987"/>
              <a:ext cx="44279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0066"/>
                  </a:solidFill>
                </a:rPr>
                <a:t>ADEGUATELY POWERED </a:t>
              </a:r>
            </a:p>
            <a:p>
              <a:pPr algn="ctr"/>
              <a:r>
                <a:rPr lang="it-IT" b="1" dirty="0">
                  <a:solidFill>
                    <a:srgbClr val="000066"/>
                  </a:solidFill>
                </a:rPr>
                <a:t>TRIAL </a:t>
              </a:r>
            </a:p>
            <a:p>
              <a:pPr algn="ctr"/>
              <a:r>
                <a:rPr lang="it-IT" b="1" dirty="0">
                  <a:solidFill>
                    <a:srgbClr val="000066"/>
                  </a:solidFill>
                </a:rPr>
                <a:t>TO SHOW </a:t>
              </a:r>
            </a:p>
            <a:p>
              <a:pPr algn="ctr"/>
              <a:r>
                <a:rPr lang="it-IT" b="1" dirty="0">
                  <a:solidFill>
                    <a:srgbClr val="000066"/>
                  </a:solidFill>
                </a:rPr>
                <a:t>STATISTICAL SIGNIFICANCE</a:t>
              </a:r>
            </a:p>
          </p:txBody>
        </p:sp>
        <p:sp>
          <p:nvSpPr>
            <p:cNvPr id="10" name="Parentesi graffa aperta 9">
              <a:extLst>
                <a:ext uri="{FF2B5EF4-FFF2-40B4-BE49-F238E27FC236}">
                  <a16:creationId xmlns:a16="http://schemas.microsoft.com/office/drawing/2014/main" id="{F34B585A-0D74-47BD-93C1-B2D8BC2CFF7B}"/>
                </a:ext>
              </a:extLst>
            </p:cNvPr>
            <p:cNvSpPr/>
            <p:nvPr/>
          </p:nvSpPr>
          <p:spPr>
            <a:xfrm>
              <a:off x="2208440" y="1412776"/>
              <a:ext cx="504056" cy="3766483"/>
            </a:xfrm>
            <a:prstGeom prst="leftBrace">
              <a:avLst>
                <a:gd name="adj1" fmla="val 32343"/>
                <a:gd name="adj2" fmla="val 4885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3203848" y="3235043"/>
              <a:ext cx="32403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3" name="Rectangle 1"/>
          <p:cNvSpPr>
            <a:spLocks noChangeArrowheads="1"/>
          </p:cNvSpPr>
          <p:nvPr/>
        </p:nvSpPr>
        <p:spPr bwMode="auto">
          <a:xfrm rot="10800000" flipV="1">
            <a:off x="107505" y="5356372"/>
            <a:ext cx="88569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Alpha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lang="it-IT" sz="1400" dirty="0">
                <a:cs typeface="Arial" charset="0"/>
              </a:rPr>
              <a:t>5% (0.05)</a:t>
            </a: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: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type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I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error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The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probability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to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find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difference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when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difference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does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not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exist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. A 5% chance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that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significant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difference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actually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due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to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chance and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is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not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true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difference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Beta: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lang="it-IT" sz="1400" dirty="0" err="1">
                <a:latin typeface="+mj-lt"/>
                <a:cs typeface="Arial" charset="0"/>
              </a:rPr>
              <a:t>beta</a:t>
            </a:r>
            <a:r>
              <a:rPr lang="it-IT" sz="1400" dirty="0">
                <a:latin typeface="+mj-lt"/>
                <a:cs typeface="Arial" charset="0"/>
              </a:rPr>
              <a:t> 20% (0.2) </a:t>
            </a:r>
            <a:r>
              <a:rPr lang="it-IT" sz="1400" dirty="0" err="1">
                <a:latin typeface="+mj-lt"/>
                <a:cs typeface="Arial" charset="0"/>
              </a:rPr>
              <a:t>t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ype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II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error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The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probability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to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not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detect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a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difference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when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one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actually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exists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. A</a:t>
            </a:r>
            <a:r>
              <a:rPr kumimoji="0" lang="it-IT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</a:t>
            </a:r>
            <a:r>
              <a:rPr lang="it-IT" sz="1400" dirty="0">
                <a:latin typeface="+mj-lt"/>
                <a:cs typeface="Arial" charset="0"/>
              </a:rPr>
              <a:t>20% chance </a:t>
            </a:r>
            <a:r>
              <a:rPr lang="it-IT" sz="1400" dirty="0" err="1">
                <a:latin typeface="+mj-lt"/>
                <a:cs typeface="Arial" charset="0"/>
              </a:rPr>
              <a:t>that</a:t>
            </a:r>
            <a:r>
              <a:rPr lang="it-IT" sz="1400" dirty="0">
                <a:latin typeface="+mj-lt"/>
                <a:cs typeface="Arial" charset="0"/>
              </a:rPr>
              <a:t> a </a:t>
            </a:r>
            <a:r>
              <a:rPr lang="it-IT" sz="1400" dirty="0" err="1">
                <a:latin typeface="+mj-lt"/>
                <a:cs typeface="Arial" charset="0"/>
              </a:rPr>
              <a:t>significant</a:t>
            </a:r>
            <a:r>
              <a:rPr lang="it-IT" sz="1400" dirty="0">
                <a:latin typeface="+mj-lt"/>
                <a:cs typeface="Arial" charset="0"/>
              </a:rPr>
              <a:t> </a:t>
            </a:r>
            <a:r>
              <a:rPr lang="it-IT" sz="1400" dirty="0" err="1">
                <a:latin typeface="+mj-lt"/>
                <a:cs typeface="Arial" charset="0"/>
              </a:rPr>
              <a:t>difference</a:t>
            </a:r>
            <a:r>
              <a:rPr lang="it-IT" sz="1400" dirty="0">
                <a:latin typeface="+mj-lt"/>
                <a:cs typeface="Arial" charset="0"/>
              </a:rPr>
              <a:t> </a:t>
            </a:r>
            <a:r>
              <a:rPr lang="it-IT" sz="1400" dirty="0" err="1">
                <a:latin typeface="+mj-lt"/>
                <a:cs typeface="Arial" charset="0"/>
              </a:rPr>
              <a:t>is</a:t>
            </a:r>
            <a:r>
              <a:rPr lang="it-IT" sz="1400" dirty="0">
                <a:latin typeface="+mj-lt"/>
                <a:cs typeface="Arial" charset="0"/>
              </a:rPr>
              <a:t> </a:t>
            </a:r>
            <a:r>
              <a:rPr lang="it-IT" sz="1400" dirty="0" err="1">
                <a:latin typeface="+mj-lt"/>
                <a:cs typeface="Arial" charset="0"/>
              </a:rPr>
              <a:t>missed</a:t>
            </a:r>
            <a:r>
              <a:rPr lang="it-IT" sz="1400" dirty="0">
                <a:latin typeface="+mj-lt"/>
                <a:cs typeface="Arial" charset="0"/>
              </a:rPr>
              <a:t>.</a:t>
            </a:r>
            <a:endParaRPr kumimoji="0" 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1400" b="1" dirty="0">
                <a:latin typeface="+mj-lt"/>
                <a:cs typeface="Arial" charset="0"/>
              </a:rPr>
              <a:t>  </a:t>
            </a:r>
            <a:r>
              <a:rPr lang="it-IT" sz="1400" b="1" dirty="0" err="1">
                <a:latin typeface="+mj-lt"/>
                <a:cs typeface="Arial" charset="0"/>
              </a:rPr>
              <a:t>Power</a:t>
            </a:r>
            <a:r>
              <a:rPr lang="it-IT" sz="1400" b="1" dirty="0">
                <a:latin typeface="+mj-lt"/>
                <a:cs typeface="Arial" charset="0"/>
              </a:rPr>
              <a:t> </a:t>
            </a:r>
            <a:r>
              <a:rPr lang="it-IT" sz="1400" dirty="0" err="1">
                <a:latin typeface="+mj-lt"/>
                <a:cs typeface="Arial" charset="0"/>
              </a:rPr>
              <a:t>of</a:t>
            </a:r>
            <a:r>
              <a:rPr lang="it-IT" sz="1400" dirty="0">
                <a:latin typeface="+mj-lt"/>
                <a:cs typeface="Arial" charset="0"/>
              </a:rPr>
              <a:t> the </a:t>
            </a:r>
            <a:r>
              <a:rPr lang="it-IT" sz="1400" dirty="0" err="1">
                <a:latin typeface="+mj-lt"/>
                <a:cs typeface="Arial" charset="0"/>
              </a:rPr>
              <a:t>study</a:t>
            </a:r>
            <a:r>
              <a:rPr kumimoji="0" lang="it-IT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=</a:t>
            </a:r>
            <a:r>
              <a: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rPr>
              <a:t> 1 - β. </a:t>
            </a:r>
          </a:p>
        </p:txBody>
      </p:sp>
    </p:spTree>
    <p:extLst>
      <p:ext uri="{BB962C8B-B14F-4D97-AF65-F5344CB8AC3E}">
        <p14:creationId xmlns:p14="http://schemas.microsoft.com/office/powerpoint/2010/main" val="335937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91"/>
          <p:cNvGrpSpPr/>
          <p:nvPr/>
        </p:nvGrpSpPr>
        <p:grpSpPr>
          <a:xfrm>
            <a:off x="3635896" y="3239686"/>
            <a:ext cx="5248012" cy="1413450"/>
            <a:chOff x="3635896" y="3239686"/>
            <a:chExt cx="5248012" cy="1413450"/>
          </a:xfrm>
        </p:grpSpPr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635896" y="4022194"/>
              <a:ext cx="3645739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A50021"/>
                </a:buClr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Clinical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recurrence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spcBef>
                  <a:spcPct val="50000"/>
                </a:spcBef>
                <a:buClr>
                  <a:srgbClr val="A50021"/>
                </a:buClr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Surgical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recurrence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90"/>
            <p:cNvSpPr txBox="1">
              <a:spLocks noChangeArrowheads="1"/>
            </p:cNvSpPr>
            <p:nvPr/>
          </p:nvSpPr>
          <p:spPr bwMode="auto">
            <a:xfrm>
              <a:off x="5838440" y="4022194"/>
              <a:ext cx="1375637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10-30%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5%</a:t>
              </a:r>
            </a:p>
          </p:txBody>
        </p:sp>
        <p:sp>
          <p:nvSpPr>
            <p:cNvPr id="53" name="Text Box 91"/>
            <p:cNvSpPr txBox="1">
              <a:spLocks noChangeArrowheads="1"/>
            </p:cNvSpPr>
            <p:nvPr/>
          </p:nvSpPr>
          <p:spPr bwMode="auto">
            <a:xfrm>
              <a:off x="7079198" y="4022194"/>
              <a:ext cx="1309226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22-59%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16-43%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3635896" y="3683640"/>
              <a:ext cx="1157689" cy="30777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End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points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59" name="Text Box 94"/>
            <p:cNvSpPr txBox="1">
              <a:spLocks noChangeArrowheads="1"/>
            </p:cNvSpPr>
            <p:nvPr/>
          </p:nvSpPr>
          <p:spPr bwMode="auto">
            <a:xfrm>
              <a:off x="5508104" y="3683640"/>
              <a:ext cx="20363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95"/>
            <p:cNvSpPr txBox="1">
              <a:spLocks noChangeArrowheads="1"/>
            </p:cNvSpPr>
            <p:nvPr/>
          </p:nvSpPr>
          <p:spPr bwMode="auto">
            <a:xfrm>
              <a:off x="7157747" y="3683640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5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years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3635896" y="3239686"/>
              <a:ext cx="5248012" cy="3693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434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i="1" dirty="0"/>
                <a:t>Treatment </a:t>
              </a:r>
              <a:r>
                <a:rPr lang="it-IT" b="1" i="1" dirty="0" err="1"/>
                <a:t>according</a:t>
              </a:r>
              <a:r>
                <a:rPr lang="it-IT" b="1" i="1" dirty="0"/>
                <a:t> </a:t>
              </a:r>
              <a:r>
                <a:rPr lang="it-IT" b="1" i="1" dirty="0" err="1"/>
                <a:t>to</a:t>
              </a:r>
              <a:r>
                <a:rPr lang="it-IT" b="1" i="1" dirty="0"/>
                <a:t> </a:t>
              </a:r>
              <a:r>
                <a:rPr lang="it-IT" b="1" i="1" dirty="0" err="1"/>
                <a:t>endoscopic</a:t>
              </a:r>
              <a:r>
                <a:rPr lang="it-IT" b="1" i="1" dirty="0"/>
                <a:t> </a:t>
              </a:r>
              <a:r>
                <a:rPr lang="it-IT" b="1" i="1" dirty="0" err="1"/>
                <a:t>recurrence</a:t>
              </a:r>
              <a:endParaRPr lang="it-IT" b="1" i="1" dirty="0"/>
            </a:p>
          </p:txBody>
        </p:sp>
      </p:grpSp>
      <p:grpSp>
        <p:nvGrpSpPr>
          <p:cNvPr id="4" name="Gruppo 76"/>
          <p:cNvGrpSpPr/>
          <p:nvPr/>
        </p:nvGrpSpPr>
        <p:grpSpPr>
          <a:xfrm>
            <a:off x="51751" y="548680"/>
            <a:ext cx="3200108" cy="5749607"/>
            <a:chOff x="51751" y="548680"/>
            <a:chExt cx="3200108" cy="5749607"/>
          </a:xfrm>
        </p:grpSpPr>
        <p:sp>
          <p:nvSpPr>
            <p:cNvPr id="2" name="CasellaDiTesto 1"/>
            <p:cNvSpPr txBox="1"/>
            <p:nvPr/>
          </p:nvSpPr>
          <p:spPr>
            <a:xfrm>
              <a:off x="645983" y="548680"/>
              <a:ext cx="2011641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Intestinal</a:t>
              </a:r>
              <a:r>
                <a:rPr lang="it-IT" b="1" dirty="0"/>
                <a:t> </a:t>
              </a:r>
              <a:r>
                <a:rPr lang="it-IT" b="1" dirty="0" err="1"/>
                <a:t>resection</a:t>
              </a:r>
              <a:endParaRPr lang="it-IT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474654" y="2267580"/>
              <a:ext cx="2354298" cy="615553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Endoscopic</a:t>
              </a:r>
              <a:r>
                <a:rPr lang="it-IT" b="1" dirty="0"/>
                <a:t> </a:t>
              </a:r>
              <a:r>
                <a:rPr lang="it-IT" b="1" dirty="0" err="1"/>
                <a:t>evaluation</a:t>
              </a:r>
              <a:endParaRPr lang="it-IT" b="1" dirty="0"/>
            </a:p>
            <a:p>
              <a:pPr algn="ctr"/>
              <a:r>
                <a:rPr lang="it-IT" sz="1600" dirty="0"/>
                <a:t>6-12 </a:t>
              </a:r>
              <a:r>
                <a:rPr lang="it-IT" sz="1600" dirty="0" err="1"/>
                <a:t>months</a:t>
              </a:r>
              <a:r>
                <a:rPr lang="it-IT" sz="1600" dirty="0"/>
                <a:t> </a:t>
              </a:r>
              <a:r>
                <a:rPr lang="it-IT" sz="1600" dirty="0" err="1"/>
                <a:t>after</a:t>
              </a:r>
              <a:r>
                <a:rPr lang="it-IT" sz="1600" dirty="0"/>
                <a:t> </a:t>
              </a:r>
              <a:r>
                <a:rPr lang="it-IT" sz="1600" dirty="0" err="1"/>
                <a:t>surgery</a:t>
              </a:r>
              <a:endParaRPr lang="it-IT" sz="16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5175" y="4139788"/>
              <a:ext cx="2293256" cy="36933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Symptoms</a:t>
              </a:r>
              <a:r>
                <a:rPr lang="it-IT" b="1" dirty="0"/>
                <a:t> </a:t>
              </a:r>
              <a:r>
                <a:rPr lang="it-IT" b="1" dirty="0" err="1"/>
                <a:t>occurrence</a:t>
              </a:r>
              <a:endParaRPr lang="it-IT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1751" y="5651956"/>
              <a:ext cx="3200108" cy="64633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 err="1"/>
                <a:t>Refractoriness</a:t>
              </a:r>
              <a:r>
                <a:rPr lang="it-IT" b="1" dirty="0"/>
                <a:t> /</a:t>
              </a:r>
              <a:r>
                <a:rPr lang="it-IT" b="1" dirty="0" err="1"/>
                <a:t>Complications</a:t>
              </a:r>
              <a:r>
                <a:rPr lang="it-IT" b="1" dirty="0"/>
                <a:t> /</a:t>
              </a:r>
            </a:p>
            <a:p>
              <a:pPr algn="ctr"/>
              <a:r>
                <a:rPr lang="it-IT" b="1" dirty="0" err="1"/>
                <a:t>Re-operation</a:t>
              </a:r>
              <a:endParaRPr lang="it-IT" b="1" dirty="0"/>
            </a:p>
          </p:txBody>
        </p:sp>
        <p:cxnSp>
          <p:nvCxnSpPr>
            <p:cNvPr id="74" name="Connettore 2 73"/>
            <p:cNvCxnSpPr/>
            <p:nvPr/>
          </p:nvCxnSpPr>
          <p:spPr>
            <a:xfrm>
              <a:off x="1651803" y="1124744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/>
            <p:nvPr/>
          </p:nvCxnSpPr>
          <p:spPr>
            <a:xfrm>
              <a:off x="1651803" y="3068960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1651803" y="4653136"/>
              <a:ext cx="0" cy="86409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2815868" y="548680"/>
            <a:ext cx="6339440" cy="2342872"/>
            <a:chOff x="2815868" y="548680"/>
            <a:chExt cx="6339440" cy="234287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3635896" y="1031250"/>
              <a:ext cx="5256584" cy="369332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434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i="1" dirty="0" err="1">
                  <a:solidFill>
                    <a:srgbClr val="000066"/>
                  </a:solidFill>
                </a:rPr>
                <a:t>Primary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Prophylaxis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according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to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risk</a:t>
              </a:r>
              <a:r>
                <a:rPr lang="it-IT" b="1" i="1" dirty="0">
                  <a:solidFill>
                    <a:srgbClr val="000066"/>
                  </a:solidFill>
                </a:rPr>
                <a:t> </a:t>
              </a:r>
              <a:r>
                <a:rPr lang="it-IT" b="1" i="1" dirty="0" err="1">
                  <a:solidFill>
                    <a:srgbClr val="000066"/>
                  </a:solidFill>
                </a:rPr>
                <a:t>factors</a:t>
              </a:r>
              <a:endParaRPr lang="it-IT" b="1" i="1" dirty="0">
                <a:solidFill>
                  <a:srgbClr val="000066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635896" y="1463298"/>
              <a:ext cx="1058303" cy="307777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End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point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3635896" y="1793467"/>
              <a:ext cx="36457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A50021"/>
                </a:buClr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Endoscopic</a:t>
              </a: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recurrence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90"/>
            <p:cNvSpPr txBox="1">
              <a:spLocks noChangeArrowheads="1"/>
            </p:cNvSpPr>
            <p:nvPr/>
          </p:nvSpPr>
          <p:spPr bwMode="auto">
            <a:xfrm>
              <a:off x="5838440" y="1793467"/>
              <a:ext cx="13756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60-80%</a:t>
              </a:r>
            </a:p>
          </p:txBody>
        </p:sp>
        <p:sp>
          <p:nvSpPr>
            <p:cNvPr id="45" name="Text Box 91"/>
            <p:cNvSpPr txBox="1">
              <a:spLocks noChangeArrowheads="1"/>
            </p:cNvSpPr>
            <p:nvPr/>
          </p:nvSpPr>
          <p:spPr bwMode="auto">
            <a:xfrm>
              <a:off x="7079198" y="1797497"/>
              <a:ext cx="13092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100%</a:t>
              </a:r>
            </a:p>
          </p:txBody>
        </p:sp>
        <p:sp>
          <p:nvSpPr>
            <p:cNvPr id="46" name="Text Box 94"/>
            <p:cNvSpPr txBox="1">
              <a:spLocks noChangeArrowheads="1"/>
            </p:cNvSpPr>
            <p:nvPr/>
          </p:nvSpPr>
          <p:spPr bwMode="auto">
            <a:xfrm>
              <a:off x="5508104" y="1463298"/>
              <a:ext cx="20363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95"/>
            <p:cNvSpPr txBox="1">
              <a:spLocks noChangeArrowheads="1"/>
            </p:cNvSpPr>
            <p:nvPr/>
          </p:nvSpPr>
          <p:spPr bwMode="auto">
            <a:xfrm>
              <a:off x="7157747" y="1463298"/>
              <a:ext cx="1152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it-IT" sz="1400" b="1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5 </a:t>
              </a:r>
              <a:r>
                <a:rPr lang="it-IT" sz="1400" b="1" dirty="0" err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years</a:t>
              </a:r>
              <a:endParaRPr lang="it-IT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5261742" y="2552998"/>
              <a:ext cx="3877600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err="1"/>
                <a:t>Stratifying</a:t>
              </a:r>
              <a:r>
                <a:rPr lang="it-IT" sz="1600" b="1" dirty="0"/>
                <a:t> </a:t>
              </a:r>
              <a:r>
                <a:rPr lang="it-IT" sz="1600" b="1" dirty="0" err="1"/>
                <a:t>risk</a:t>
              </a:r>
              <a:r>
                <a:rPr lang="it-IT" sz="1600" b="1" dirty="0"/>
                <a:t> </a:t>
              </a:r>
              <a:r>
                <a:rPr lang="it-IT" sz="1600" b="1" dirty="0" err="1"/>
                <a:t>according</a:t>
              </a:r>
              <a:r>
                <a:rPr lang="it-IT" sz="1600" b="1" dirty="0"/>
                <a:t> </a:t>
              </a:r>
              <a:r>
                <a:rPr lang="it-IT" sz="1600" b="1" dirty="0" err="1"/>
                <a:t>to</a:t>
              </a:r>
              <a:r>
                <a:rPr lang="it-IT" sz="1600" b="1" dirty="0"/>
                <a:t> Rutgeerts score</a:t>
              </a:r>
            </a:p>
          </p:txBody>
        </p:sp>
        <p:grpSp>
          <p:nvGrpSpPr>
            <p:cNvPr id="5" name="Gruppo 90"/>
            <p:cNvGrpSpPr/>
            <p:nvPr/>
          </p:nvGrpSpPr>
          <p:grpSpPr>
            <a:xfrm>
              <a:off x="2815868" y="548680"/>
              <a:ext cx="6339440" cy="338554"/>
              <a:chOff x="2815868" y="548680"/>
              <a:chExt cx="6339440" cy="338554"/>
            </a:xfrm>
          </p:grpSpPr>
          <p:sp>
            <p:nvSpPr>
              <p:cNvPr id="21" name="CasellaDiTesto 20"/>
              <p:cNvSpPr txBox="1"/>
              <p:nvPr/>
            </p:nvSpPr>
            <p:spPr>
              <a:xfrm>
                <a:off x="5261742" y="548680"/>
                <a:ext cx="3893566" cy="33855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/>
                  <a:t>Risk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factors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for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recurrence</a:t>
                </a:r>
                <a:r>
                  <a:rPr lang="it-IT" sz="1600" b="1" dirty="0"/>
                  <a:t> (low vs high </a:t>
                </a:r>
                <a:r>
                  <a:rPr lang="it-IT" sz="1600" b="1" dirty="0" err="1"/>
                  <a:t>risk</a:t>
                </a:r>
                <a:r>
                  <a:rPr lang="it-IT" sz="1600" b="1" dirty="0"/>
                  <a:t>)</a:t>
                </a:r>
              </a:p>
            </p:txBody>
          </p:sp>
          <p:cxnSp>
            <p:nvCxnSpPr>
              <p:cNvPr id="88" name="Connettore 1 87"/>
              <p:cNvCxnSpPr/>
              <p:nvPr/>
            </p:nvCxnSpPr>
            <p:spPr>
              <a:xfrm>
                <a:off x="2815868" y="758798"/>
                <a:ext cx="2376264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ttore 1 88"/>
            <p:cNvCxnSpPr/>
            <p:nvPr/>
          </p:nvCxnSpPr>
          <p:spPr>
            <a:xfrm>
              <a:off x="2924200" y="2780928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CasellaDiTesto 89"/>
          <p:cNvSpPr txBox="1"/>
          <p:nvPr/>
        </p:nvSpPr>
        <p:spPr>
          <a:xfrm>
            <a:off x="3779912" y="5085184"/>
            <a:ext cx="5137945" cy="120032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definition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of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recurrence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/end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point</a:t>
            </a:r>
            <a:endParaRPr lang="it-IT" sz="1600" b="1" dirty="0">
              <a:solidFill>
                <a:srgbClr val="000066"/>
              </a:solidFill>
              <a:latin typeface="Book Antiqua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sample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size</a:t>
            </a:r>
            <a:endParaRPr lang="it-IT" sz="1600" b="1" dirty="0">
              <a:solidFill>
                <a:srgbClr val="000066"/>
              </a:solidFill>
              <a:latin typeface="Book Antiqua" pitchFamily="18" charset="0"/>
            </a:endParaRP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duration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follow-up (trial and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observational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 </a:t>
            </a:r>
            <a:r>
              <a:rPr lang="it-IT" sz="1600" b="1" dirty="0" err="1">
                <a:solidFill>
                  <a:srgbClr val="000066"/>
                </a:solidFill>
                <a:latin typeface="Book Antiqua" pitchFamily="18" charset="0"/>
              </a:rPr>
              <a:t>studies</a:t>
            </a:r>
            <a:r>
              <a:rPr lang="it-IT" sz="1600" b="1" dirty="0">
                <a:solidFill>
                  <a:srgbClr val="000066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Methodological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Consideration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risk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factors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outcome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58888" y="519113"/>
            <a:ext cx="6767512" cy="822325"/>
            <a:chOff x="1270" y="133"/>
            <a:chExt cx="4263" cy="518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6" t="82452" r="7654" b="1231"/>
            <a:stretch>
              <a:fillRect/>
            </a:stretch>
          </p:blipFill>
          <p:spPr bwMode="auto">
            <a:xfrm>
              <a:off x="1270" y="503"/>
              <a:ext cx="238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308" t="45203" r="11900" b="33812"/>
            <a:stretch>
              <a:fillRect/>
            </a:stretch>
          </p:blipFill>
          <p:spPr bwMode="auto">
            <a:xfrm>
              <a:off x="1292" y="133"/>
              <a:ext cx="408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65526" t="8005" r="3780" b="82709"/>
            <a:stretch>
              <a:fillRect/>
            </a:stretch>
          </p:blipFill>
          <p:spPr bwMode="auto">
            <a:xfrm>
              <a:off x="3696" y="482"/>
              <a:ext cx="1837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uppo 15"/>
          <p:cNvGrpSpPr/>
          <p:nvPr/>
        </p:nvGrpSpPr>
        <p:grpSpPr>
          <a:xfrm>
            <a:off x="323850" y="1412875"/>
            <a:ext cx="8712200" cy="5273675"/>
            <a:chOff x="323850" y="1412875"/>
            <a:chExt cx="8712200" cy="527367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919" r="2919" b="15620"/>
            <a:stretch>
              <a:fillRect/>
            </a:stretch>
          </p:blipFill>
          <p:spPr bwMode="auto">
            <a:xfrm>
              <a:off x="323850" y="1614842"/>
              <a:ext cx="4105275" cy="4732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29191" y="1412875"/>
              <a:ext cx="30107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990033"/>
                  </a:solidFill>
                  <a:latin typeface="Arial" charset="0"/>
                </a:rPr>
                <a:t>SEVERE ENDOSCOPIC RECURRENCE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0820" y="6261569"/>
              <a:ext cx="4074164" cy="39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 b="1" dirty="0">
                  <a:latin typeface="Arial" charset="0"/>
                </a:rPr>
                <a:t>The </a:t>
              </a:r>
              <a:r>
                <a:rPr lang="it-IT" sz="1000" b="1" dirty="0" err="1">
                  <a:latin typeface="Arial" charset="0"/>
                </a:rPr>
                <a:t>pooled</a:t>
              </a:r>
              <a:r>
                <a:rPr lang="it-IT" sz="1000" b="1" dirty="0">
                  <a:latin typeface="Arial" charset="0"/>
                </a:rPr>
                <a:t> estimate 50.2% (95% </a:t>
              </a:r>
              <a:r>
                <a:rPr lang="it-IT" sz="1000" b="1" dirty="0" err="1">
                  <a:latin typeface="Arial" charset="0"/>
                </a:rPr>
                <a:t>CI</a:t>
              </a:r>
              <a:r>
                <a:rPr lang="it-IT" sz="1000" b="1" dirty="0">
                  <a:latin typeface="Arial" charset="0"/>
                </a:rPr>
                <a:t>, 28–73)</a:t>
              </a:r>
            </a:p>
            <a:p>
              <a:pPr algn="ctr"/>
              <a:r>
                <a:rPr lang="it-IT" sz="1000" b="1" dirty="0" err="1">
                  <a:latin typeface="Arial" charset="0"/>
                </a:rPr>
                <a:t>Heterogeneity</a:t>
              </a:r>
              <a:r>
                <a:rPr lang="it-IT" sz="1000" b="1" dirty="0">
                  <a:latin typeface="Arial" charset="0"/>
                </a:rPr>
                <a:t> (</a:t>
              </a:r>
              <a:r>
                <a:rPr lang="it-IT" sz="1000" b="1" i="1" dirty="0" err="1">
                  <a:latin typeface="Arial" charset="0"/>
                </a:rPr>
                <a:t>p=</a:t>
              </a:r>
              <a:r>
                <a:rPr lang="it-IT" sz="1000" b="1" i="1" dirty="0">
                  <a:latin typeface="Arial" charset="0"/>
                </a:rPr>
                <a:t> 0</a:t>
              </a:r>
              <a:r>
                <a:rPr lang="it-IT" sz="1000" b="1" dirty="0">
                  <a:latin typeface="Arial" charset="0"/>
                </a:rPr>
                <a:t>.0003)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57" t="2834" r="12851" b="11087"/>
            <a:stretch>
              <a:fillRect/>
            </a:stretch>
          </p:blipFill>
          <p:spPr bwMode="auto">
            <a:xfrm>
              <a:off x="4797484" y="1641871"/>
              <a:ext cx="4082994" cy="464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426957" y="1412875"/>
              <a:ext cx="20253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rgbClr val="990033"/>
                  </a:solidFill>
                  <a:latin typeface="Arial" charset="0"/>
                </a:rPr>
                <a:t>CLINICAL RECURRENCE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643438" y="6288677"/>
              <a:ext cx="4392612" cy="39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000" b="1" dirty="0">
                  <a:latin typeface="Arial" charset="0"/>
                </a:rPr>
                <a:t>The </a:t>
              </a:r>
              <a:r>
                <a:rPr lang="it-IT" sz="1000" b="1" dirty="0" err="1">
                  <a:latin typeface="Arial" charset="0"/>
                </a:rPr>
                <a:t>pooled</a:t>
              </a:r>
              <a:r>
                <a:rPr lang="it-IT" sz="1000" b="1" dirty="0">
                  <a:latin typeface="Arial" charset="0"/>
                </a:rPr>
                <a:t> estimate 23.7% (95% </a:t>
              </a:r>
              <a:r>
                <a:rPr lang="it-IT" sz="1000" b="1" dirty="0" err="1">
                  <a:latin typeface="Arial" charset="0"/>
                </a:rPr>
                <a:t>CI</a:t>
              </a:r>
              <a:r>
                <a:rPr lang="it-IT" sz="1000" b="1" dirty="0">
                  <a:latin typeface="Arial" charset="0"/>
                </a:rPr>
                <a:t>, 13–35)</a:t>
              </a:r>
            </a:p>
            <a:p>
              <a:pPr algn="ctr"/>
              <a:r>
                <a:rPr lang="it-IT" sz="1000" b="1" dirty="0" err="1">
                  <a:latin typeface="Arial" charset="0"/>
                </a:rPr>
                <a:t>Heterogeneity</a:t>
              </a:r>
              <a:r>
                <a:rPr lang="it-IT" sz="1000" b="1" dirty="0">
                  <a:latin typeface="Arial" charset="0"/>
                </a:rPr>
                <a:t> (</a:t>
              </a:r>
              <a:r>
                <a:rPr lang="it-IT" sz="1000" b="1" i="1" dirty="0">
                  <a:latin typeface="Arial" charset="0"/>
                </a:rPr>
                <a:t>p </a:t>
              </a:r>
              <a:r>
                <a:rPr lang="it-IT" sz="1000" b="1" dirty="0">
                  <a:latin typeface="Arial" charset="0"/>
                </a:rPr>
                <a:t>&lt; 0.0001)</a:t>
              </a:r>
            </a:p>
          </p:txBody>
        </p:sp>
      </p:grp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3254566" y="465233"/>
            <a:ext cx="935038" cy="360363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Methodological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Consideration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: sample </a:t>
            </a: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size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75014"/>
              </p:ext>
            </p:extLst>
          </p:nvPr>
        </p:nvGraphicFramePr>
        <p:xfrm>
          <a:off x="326913" y="1052736"/>
          <a:ext cx="8515872" cy="52565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177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err="1"/>
                        <a:t>Author</a:t>
                      </a:r>
                      <a:r>
                        <a:rPr lang="it-IT" sz="1400" b="1" dirty="0"/>
                        <a:t>, </a:t>
                      </a:r>
                      <a:r>
                        <a:rPr lang="it-IT" sz="1400" b="1" dirty="0" err="1"/>
                        <a:t>years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n. </a:t>
                      </a:r>
                      <a:r>
                        <a:rPr lang="it-IT" sz="1400" b="1" dirty="0" err="1"/>
                        <a:t>studies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/>
                        <a:t>Endpoint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err="1"/>
                        <a:t>Efficacy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NNT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77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Cammà</a:t>
                      </a:r>
                      <a:r>
                        <a:rPr lang="it-IT" sz="1400" b="1" dirty="0"/>
                        <a:t>,</a:t>
                      </a:r>
                      <a:r>
                        <a:rPr lang="it-IT" sz="1400" b="1" baseline="0" dirty="0"/>
                        <a:t> 1997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4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RD -13% (95%IC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dirty="0"/>
                        <a:t>21.8%,-4.5%)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8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37">
                <a:tc>
                  <a:txBody>
                    <a:bodyPr/>
                    <a:lstStyle/>
                    <a:p>
                      <a:r>
                        <a:rPr lang="it-IT" sz="1400" b="1" dirty="0"/>
                        <a:t>Cottone, 2000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5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RD -10% (95%IC </a:t>
                      </a:r>
                      <a:r>
                        <a:rPr lang="it-IT" sz="1400" b="1" baseline="0" dirty="0"/>
                        <a:t>16.9</a:t>
                      </a:r>
                      <a:r>
                        <a:rPr lang="it-IT" sz="1400" b="1" dirty="0"/>
                        <a:t>%,-3.2%)</a:t>
                      </a:r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10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118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Cammà</a:t>
                      </a:r>
                      <a:r>
                        <a:rPr lang="it-IT" sz="1400" b="1" dirty="0"/>
                        <a:t>, 2002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8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Endoscopic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recurrence</a:t>
                      </a:r>
                      <a:endParaRPr lang="it-IT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0" dirty="0"/>
                        <a:t>Severe </a:t>
                      </a:r>
                      <a:r>
                        <a:rPr lang="it-IT" sz="1400" b="1" baseline="0" dirty="0" err="1"/>
                        <a:t>endoscopic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recurrence</a:t>
                      </a:r>
                      <a:endParaRPr lang="it-IT" sz="1400" b="1" dirty="0"/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RD -15% (95%IC</a:t>
                      </a:r>
                      <a:r>
                        <a:rPr lang="it-IT" sz="1400" b="1" baseline="0" dirty="0"/>
                        <a:t> 23</a:t>
                      </a:r>
                      <a:r>
                        <a:rPr lang="it-IT" sz="1400" b="1" dirty="0"/>
                        <a:t>%,-8%)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RD -18% (95%IC</a:t>
                      </a:r>
                      <a:r>
                        <a:rPr lang="it-IT" sz="1400" b="1" baseline="0" dirty="0"/>
                        <a:t> 24</a:t>
                      </a:r>
                      <a:r>
                        <a:rPr lang="it-IT" sz="1400" b="1" dirty="0"/>
                        <a:t>%,-10%)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RD -22% (95%IC</a:t>
                      </a:r>
                      <a:r>
                        <a:rPr lang="it-IT" sz="1400" b="1" baseline="0" dirty="0"/>
                        <a:t> 35</a:t>
                      </a:r>
                      <a:r>
                        <a:rPr lang="it-IT" sz="1400" b="1" dirty="0"/>
                        <a:t>%,-10%)</a:t>
                      </a:r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7</a:t>
                      </a:r>
                    </a:p>
                    <a:p>
                      <a:pPr algn="ctr"/>
                      <a:r>
                        <a:rPr lang="it-IT" sz="1400" b="1" dirty="0"/>
                        <a:t>6</a:t>
                      </a:r>
                    </a:p>
                    <a:p>
                      <a:pPr algn="ctr"/>
                      <a:r>
                        <a:rPr lang="it-IT" sz="1400" b="1" dirty="0"/>
                        <a:t>5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118">
                <a:tc>
                  <a:txBody>
                    <a:bodyPr/>
                    <a:lstStyle/>
                    <a:p>
                      <a:r>
                        <a:rPr lang="it-IT" sz="1400" b="1" dirty="0"/>
                        <a:t>Doherty,</a:t>
                      </a:r>
                      <a:r>
                        <a:rPr lang="it-IT" sz="1400" b="1" baseline="0" dirty="0"/>
                        <a:t> 2009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5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Endoscopic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recurrence</a:t>
                      </a:r>
                      <a:endParaRPr lang="it-IT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0" dirty="0"/>
                        <a:t>Severe </a:t>
                      </a:r>
                      <a:r>
                        <a:rPr lang="it-IT" sz="1400" b="1" baseline="0" dirty="0" err="1"/>
                        <a:t>endoscopic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baseline="0" dirty="0" err="1"/>
                        <a:t>recurrence</a:t>
                      </a:r>
                      <a:endParaRPr lang="it-IT" sz="14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0.76 (95%IC</a:t>
                      </a:r>
                      <a:r>
                        <a:rPr lang="it-IT" sz="1400" b="1" baseline="0" dirty="0"/>
                        <a:t> 0.62</a:t>
                      </a:r>
                      <a:r>
                        <a:rPr lang="it-IT" sz="1400" b="1" dirty="0"/>
                        <a:t>-0.94)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0.93 (95%IC</a:t>
                      </a:r>
                      <a:r>
                        <a:rPr lang="it-IT" sz="1400" b="1" baseline="0" dirty="0"/>
                        <a:t> </a:t>
                      </a:r>
                      <a:r>
                        <a:rPr lang="it-IT" sz="1400" b="1" dirty="0"/>
                        <a:t>0.76-1.13) </a:t>
                      </a:r>
                      <a:r>
                        <a:rPr lang="it-IT" sz="1400" b="1" dirty="0" err="1"/>
                        <a:t>ns</a:t>
                      </a:r>
                      <a:endParaRPr lang="it-IT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0.50 (95%IC</a:t>
                      </a:r>
                      <a:r>
                        <a:rPr lang="it-IT" sz="1400" b="1" baseline="0" dirty="0"/>
                        <a:t> 0.29</a:t>
                      </a:r>
                      <a:r>
                        <a:rPr lang="it-IT" sz="1400" b="1" dirty="0"/>
                        <a:t>-0.84)</a:t>
                      </a:r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12</a:t>
                      </a:r>
                    </a:p>
                    <a:p>
                      <a:pPr algn="ctr"/>
                      <a:r>
                        <a:rPr lang="it-IT" sz="1400" b="1" dirty="0"/>
                        <a:t>-</a:t>
                      </a:r>
                    </a:p>
                    <a:p>
                      <a:pPr algn="ctr"/>
                      <a:r>
                        <a:rPr lang="it-IT" sz="1400" b="1" dirty="0"/>
                        <a:t>8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37">
                <a:tc>
                  <a:txBody>
                    <a:bodyPr/>
                    <a:lstStyle/>
                    <a:p>
                      <a:r>
                        <a:rPr lang="it-IT" sz="1400" b="1" dirty="0"/>
                        <a:t>Gordon, 2011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5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OR 0.69 (95%IC</a:t>
                      </a:r>
                      <a:r>
                        <a:rPr lang="it-IT" sz="1400" b="1" baseline="0" dirty="0"/>
                        <a:t> 0.5-0.95</a:t>
                      </a:r>
                      <a:r>
                        <a:rPr lang="it-IT" sz="1400" b="1" dirty="0"/>
                        <a:t>)</a:t>
                      </a:r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18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737">
                <a:tc>
                  <a:txBody>
                    <a:bodyPr/>
                    <a:lstStyle/>
                    <a:p>
                      <a:r>
                        <a:rPr lang="it-IT" sz="1400" b="1" dirty="0"/>
                        <a:t>Ford, 2011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6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0.80 (95%IC</a:t>
                      </a:r>
                      <a:r>
                        <a:rPr lang="it-IT" sz="1400" b="1" baseline="0" dirty="0"/>
                        <a:t> 0.70-0.92)</a:t>
                      </a:r>
                      <a:endParaRPr lang="it-IT" sz="1400" b="1" dirty="0"/>
                    </a:p>
                    <a:p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10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27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Cohcrane</a:t>
                      </a:r>
                      <a:r>
                        <a:rPr lang="it-IT" sz="1400" b="1" dirty="0"/>
                        <a:t>, 2019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5</a:t>
                      </a:r>
                      <a:endParaRPr lang="it-IT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Clinical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/>
                        <a:t>Endoscopic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recurrence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0.83 (95%IC</a:t>
                      </a:r>
                      <a:r>
                        <a:rPr lang="it-IT" sz="1400" b="1" baseline="0" dirty="0"/>
                        <a:t> 0.72-0.96</a:t>
                      </a:r>
                      <a:r>
                        <a:rPr lang="it-IT" sz="1400" b="1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RR 0.83 (95%IC</a:t>
                      </a:r>
                      <a:r>
                        <a:rPr lang="it-IT" sz="1400" b="1" baseline="0" dirty="0"/>
                        <a:t> 0.56-1.24)  </a:t>
                      </a:r>
                      <a:r>
                        <a:rPr lang="it-IT" sz="1400" b="1" baseline="0" dirty="0" err="1"/>
                        <a:t>ns</a:t>
                      </a:r>
                      <a:endParaRPr lang="it-IT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17</a:t>
                      </a:r>
                    </a:p>
                    <a:p>
                      <a:pPr algn="ctr"/>
                      <a:r>
                        <a:rPr lang="it-IT" sz="1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6153" y="-10"/>
            <a:ext cx="6911695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Mesalazine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259632" y="1488536"/>
            <a:ext cx="6624736" cy="4248472"/>
            <a:chOff x="1115616" y="980728"/>
            <a:chExt cx="7128792" cy="4680520"/>
          </a:xfrm>
        </p:grpSpPr>
        <p:grpSp>
          <p:nvGrpSpPr>
            <p:cNvPr id="5" name="Gruppo 9"/>
            <p:cNvGrpSpPr/>
            <p:nvPr/>
          </p:nvGrpSpPr>
          <p:grpSpPr>
            <a:xfrm>
              <a:off x="1115616" y="980728"/>
              <a:ext cx="7128792" cy="4680520"/>
              <a:chOff x="3563888" y="3356992"/>
              <a:chExt cx="5184576" cy="3024336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3563888" y="3356992"/>
                <a:ext cx="5184576" cy="30243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>
                <a:off x="3995936" y="3716238"/>
                <a:ext cx="4400550" cy="2521074"/>
                <a:chOff x="3995936" y="3716238"/>
                <a:chExt cx="4400550" cy="2521074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995936" y="3716238"/>
                  <a:ext cx="4400550" cy="2305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436096" y="5932512"/>
                  <a:ext cx="2657475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Rettangolo 5"/>
            <p:cNvSpPr/>
            <p:nvPr/>
          </p:nvSpPr>
          <p:spPr>
            <a:xfrm>
              <a:off x="2411760" y="3501008"/>
              <a:ext cx="5040560" cy="3600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907704" y="3789040"/>
              <a:ext cx="3024336" cy="3600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304528" y="908720"/>
            <a:ext cx="2447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1600" b="1" dirty="0">
                <a:solidFill>
                  <a:srgbClr val="990033"/>
                </a:solidFill>
                <a:latin typeface="Arial" charset="0"/>
              </a:rPr>
              <a:t>METRONIDAZOLE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724128" y="921420"/>
            <a:ext cx="23050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it-IT" sz="1600" b="1">
                <a:solidFill>
                  <a:srgbClr val="990033"/>
                </a:solidFill>
                <a:latin typeface="Arial" charset="0"/>
              </a:rPr>
              <a:t>ORNIDAZOL</a:t>
            </a:r>
          </a:p>
        </p:txBody>
      </p:sp>
      <p:sp>
        <p:nvSpPr>
          <p:cNvPr id="21508" name="Rectangle 97"/>
          <p:cNvSpPr>
            <a:spLocks noChangeArrowheads="1"/>
          </p:cNvSpPr>
          <p:nvPr/>
        </p:nvSpPr>
        <p:spPr bwMode="auto">
          <a:xfrm>
            <a:off x="539552" y="4221088"/>
            <a:ext cx="238687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Rutgeerts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et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al Gastroenterology 1995</a:t>
            </a:r>
            <a:endParaRPr lang="it-IT" sz="11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509" name="Text Box 160"/>
          <p:cNvSpPr txBox="1">
            <a:spLocks noChangeArrowheads="1"/>
          </p:cNvSpPr>
          <p:nvPr/>
        </p:nvSpPr>
        <p:spPr bwMode="auto">
          <a:xfrm>
            <a:off x="5796136" y="4131116"/>
            <a:ext cx="28584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P. Rutgeerts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et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al, </a:t>
            </a:r>
            <a:r>
              <a:rPr lang="en-GB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Gastroenterology. 2005</a:t>
            </a:r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21510" name="Picture 162" descr="metro"/>
          <p:cNvPicPr>
            <a:picLocks noChangeAspect="1" noChangeArrowheads="1"/>
          </p:cNvPicPr>
          <p:nvPr/>
        </p:nvPicPr>
        <p:blipFill>
          <a:blip r:embed="rId2" cstate="print"/>
          <a:srcRect l="11157" t="20587" r="15347" b="22006"/>
          <a:stretch>
            <a:fillRect/>
          </a:stretch>
        </p:blipFill>
        <p:spPr bwMode="auto">
          <a:xfrm>
            <a:off x="301625" y="1264022"/>
            <a:ext cx="44640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9"/>
          <p:cNvGrpSpPr>
            <a:grpSpLocks/>
          </p:cNvGrpSpPr>
          <p:nvPr/>
        </p:nvGrpSpPr>
        <p:grpSpPr bwMode="auto">
          <a:xfrm>
            <a:off x="5016500" y="1281187"/>
            <a:ext cx="3732213" cy="2841625"/>
            <a:chOff x="3242" y="799"/>
            <a:chExt cx="2351" cy="1790"/>
          </a:xfrm>
        </p:grpSpPr>
        <p:pic>
          <p:nvPicPr>
            <p:cNvPr id="21516" name="Picture 159" descr="ornidazolo"/>
            <p:cNvPicPr>
              <a:picLocks noChangeAspect="1" noChangeArrowheads="1"/>
            </p:cNvPicPr>
            <p:nvPr/>
          </p:nvPicPr>
          <p:blipFill>
            <a:blip r:embed="rId3" cstate="print"/>
            <a:srcRect l="15927" t="21184" r="17291" b="12877"/>
            <a:stretch>
              <a:fillRect/>
            </a:stretch>
          </p:blipFill>
          <p:spPr bwMode="auto">
            <a:xfrm>
              <a:off x="3242" y="799"/>
              <a:ext cx="2223" cy="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208" descr="ornidazolo"/>
            <p:cNvPicPr>
              <a:picLocks noChangeAspect="1" noChangeArrowheads="1"/>
            </p:cNvPicPr>
            <p:nvPr/>
          </p:nvPicPr>
          <p:blipFill>
            <a:blip r:embed="rId3" cstate="print"/>
            <a:srcRect l="83400" t="76329" r="7047" b="16339"/>
            <a:stretch>
              <a:fillRect/>
            </a:stretch>
          </p:blipFill>
          <p:spPr bwMode="auto">
            <a:xfrm>
              <a:off x="5275" y="2297"/>
              <a:ext cx="318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3" name="Rectangle 211"/>
          <p:cNvSpPr>
            <a:spLocks noChangeArrowheads="1"/>
          </p:cNvSpPr>
          <p:nvPr/>
        </p:nvSpPr>
        <p:spPr bwMode="auto">
          <a:xfrm>
            <a:off x="323850" y="549275"/>
            <a:ext cx="4535488" cy="597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Rectangle 212"/>
          <p:cNvSpPr>
            <a:spLocks noChangeArrowheads="1"/>
          </p:cNvSpPr>
          <p:nvPr/>
        </p:nvSpPr>
        <p:spPr bwMode="auto">
          <a:xfrm>
            <a:off x="4932363" y="549275"/>
            <a:ext cx="3816350" cy="597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9045" name="Oval 213"/>
          <p:cNvSpPr>
            <a:spLocks noChangeArrowheads="1"/>
          </p:cNvSpPr>
          <p:nvPr/>
        </p:nvSpPr>
        <p:spPr bwMode="auto">
          <a:xfrm>
            <a:off x="3618210" y="5949628"/>
            <a:ext cx="1800076" cy="359692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dirty="0">
                <a:latin typeface="Arial" charset="0"/>
              </a:rPr>
              <a:t>Side </a:t>
            </a:r>
            <a:r>
              <a:rPr lang="it-IT" dirty="0" err="1">
                <a:latin typeface="Arial" charset="0"/>
              </a:rPr>
              <a:t>Effects</a:t>
            </a:r>
            <a:endParaRPr lang="it-IT" dirty="0">
              <a:latin typeface="Arial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1043608" y="0"/>
            <a:ext cx="7056784" cy="40011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 err="1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Antibiotics</a:t>
            </a:r>
            <a:r>
              <a:rPr lang="it-IT" sz="2000" b="1" i="1" dirty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 </a:t>
            </a:r>
            <a:endParaRPr kumimoji="0" lang="it-IT" sz="2000" b="1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5536" y="4788441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Reduced the risk of </a:t>
            </a:r>
            <a:r>
              <a:rPr lang="en-US" sz="1600" b="1" dirty="0"/>
              <a:t>clinical</a:t>
            </a:r>
            <a:r>
              <a:rPr lang="en-US" sz="1600" dirty="0"/>
              <a:t> recurrence (RR 0.23; 95% CI 0.09-0.57, </a:t>
            </a:r>
            <a:r>
              <a:rPr lang="en-US" sz="1600" b="1" dirty="0"/>
              <a:t>NNT = 4</a:t>
            </a:r>
            <a:r>
              <a:rPr lang="en-US" sz="1600" dirty="0"/>
              <a:t>) </a:t>
            </a:r>
          </a:p>
          <a:p>
            <a:pPr algn="ctr"/>
            <a:r>
              <a:rPr lang="en-US" sz="1600" dirty="0"/>
              <a:t>Reduced the risk of </a:t>
            </a:r>
            <a:r>
              <a:rPr lang="en-US" sz="1600" b="1" dirty="0"/>
              <a:t>endoscopic</a:t>
            </a:r>
            <a:r>
              <a:rPr lang="en-US" sz="1600" dirty="0"/>
              <a:t> recurrence (RR 0.44; 95% CI 0.26-0.74, </a:t>
            </a:r>
            <a:r>
              <a:rPr lang="en-US" sz="1600" b="1" dirty="0"/>
              <a:t>NNT = 4</a:t>
            </a:r>
            <a:r>
              <a:rPr lang="en-US" sz="1600" dirty="0"/>
              <a:t>)</a:t>
            </a:r>
            <a:endParaRPr lang="it-IT" sz="1600" dirty="0"/>
          </a:p>
        </p:txBody>
      </p:sp>
      <p:sp>
        <p:nvSpPr>
          <p:cNvPr id="17" name="Rettangolo 16"/>
          <p:cNvSpPr/>
          <p:nvPr/>
        </p:nvSpPr>
        <p:spPr>
          <a:xfrm>
            <a:off x="216024" y="5301208"/>
            <a:ext cx="8604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Doherty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et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al.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Aliment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Pharmacol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t-IT" sz="1100" i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Ther</a:t>
            </a:r>
            <a:r>
              <a:rPr lang="it-IT" sz="1100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. 2010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3642</Words>
  <Application>Microsoft Office PowerPoint</Application>
  <PresentationFormat>Presentazione su schermo (4:3)</PresentationFormat>
  <Paragraphs>631</Paragraphs>
  <Slides>52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4" baseType="lpstr">
      <vt:lpstr>Aharoni</vt:lpstr>
      <vt:lpstr>Arial</vt:lpstr>
      <vt:lpstr>Book Antiqua</vt:lpstr>
      <vt:lpstr>Brush Script MT</vt:lpstr>
      <vt:lpstr>Calibri</vt:lpstr>
      <vt:lpstr>Cambria Math</vt:lpstr>
      <vt:lpstr>Gisha</vt:lpstr>
      <vt:lpstr>Helvetica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Annalisa Aratari</dc:creator>
  <cp:lastModifiedBy> </cp:lastModifiedBy>
  <cp:revision>326</cp:revision>
  <dcterms:created xsi:type="dcterms:W3CDTF">2021-07-16T14:12:55Z</dcterms:created>
  <dcterms:modified xsi:type="dcterms:W3CDTF">2021-10-07T11:27:27Z</dcterms:modified>
</cp:coreProperties>
</file>