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6" r:id="rId10"/>
    <p:sldId id="263" r:id="rId11"/>
    <p:sldId id="264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4713"/>
  </p:normalViewPr>
  <p:slideViewPr>
    <p:cSldViewPr snapToGrid="0" snapToObjects="1">
      <p:cViewPr varScale="1">
        <p:scale>
          <a:sx n="88" d="100"/>
          <a:sy n="88" d="100"/>
        </p:scale>
        <p:origin x="2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D0B165-FBAC-3646-8447-8D34494EB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A54FA5A-1ACA-6D44-9DDC-C35DA27BB6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E6C25E-C0B2-4140-9C8E-FAFE3BBFA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BD1D-45E8-CA4A-ACC2-C0BA73983318}" type="datetimeFigureOut">
              <a:rPr lang="it-IT" smtClean="0"/>
              <a:t>09/10/2021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EEC14FD-0220-9746-823F-ECC9C3C72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F959AE4-887A-E346-8EEF-8EE2A7974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9AF1-69B0-8348-ABC2-0365F5C8D3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2926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2F40D2-C2DB-EF4D-8C7C-1CC688663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59B9BD6-3FAA-234F-A670-1DE301E194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F41C17A-A154-A947-AE6E-30B0946B9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BD1D-45E8-CA4A-ACC2-C0BA73983318}" type="datetimeFigureOut">
              <a:rPr lang="it-IT" smtClean="0"/>
              <a:t>09/10/2021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5DB1F0E-D00C-5147-AC0D-4564A49E6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5D18AD8-C59D-FB4A-B697-206F1285E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9AF1-69B0-8348-ABC2-0365F5C8D3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6053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D9800E9-640F-744B-97B6-6D0996BDD1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57CBAEE-AA09-504A-9117-B465D0C27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FBB045-1C6A-C945-ABC7-8DE4076B8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BD1D-45E8-CA4A-ACC2-C0BA73983318}" type="datetimeFigureOut">
              <a:rPr lang="it-IT" smtClean="0"/>
              <a:t>09/10/2021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860C490-5F6A-F74A-BCFE-61A9CEFE6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89CCFC3-46E6-934B-B79A-1568DD64B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9AF1-69B0-8348-ABC2-0365F5C8D3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1744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4AB23D-68D1-6B42-950C-65197A1E8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C6A8F8-B386-EF4E-9FC4-C4EA6F42F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96FF54-4B7A-134A-B43B-CE9B631F2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BD1D-45E8-CA4A-ACC2-C0BA73983318}" type="datetimeFigureOut">
              <a:rPr lang="it-IT" smtClean="0"/>
              <a:t>09/10/2021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55C154-B170-6949-98EC-FA2EF678B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7ABBCE8-CA50-0749-82E2-8BFD408E9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9AF1-69B0-8348-ABC2-0365F5C8D3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5702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FC3368-A83A-FD4F-A47D-A7CD2A6BD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F2182D3-867D-DC4B-97B1-EE6A28E62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B04966B-BD71-014E-95AC-3CF4109F2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BD1D-45E8-CA4A-ACC2-C0BA73983318}" type="datetimeFigureOut">
              <a:rPr lang="it-IT" smtClean="0"/>
              <a:t>09/10/2021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7593B1-8FE6-E94D-B931-98235AE9B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57D76E-5699-7A4B-8D3C-67FED26BD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9AF1-69B0-8348-ABC2-0365F5C8D3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2518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CE486A-098E-B94F-B78B-B25BAA548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B93684-4A2D-9949-8B66-2F55E6A48B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B6542EC-02CC-9147-B22D-9DA242E634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AE4C501-7824-B84D-9377-813298DF3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BD1D-45E8-CA4A-ACC2-C0BA73983318}" type="datetimeFigureOut">
              <a:rPr lang="it-IT" smtClean="0"/>
              <a:t>09/10/2021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F526310-2B59-6546-B956-0DF33B989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12620D7-016C-DF4F-BE7C-75527F06F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9AF1-69B0-8348-ABC2-0365F5C8D3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2252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C87967-9F03-C54D-8472-22E5231BE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BA33EE1-02C9-484B-8DA4-7F637CEA3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874CD05-2692-4E4B-B45D-7AFAE2DBB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39269FF-30C5-BA44-82D9-5F14DC7DED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B322BE4-25C4-B344-80FE-3608108696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0214BF7-EB55-1442-BE0F-0DFA0DA06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BD1D-45E8-CA4A-ACC2-C0BA73983318}" type="datetimeFigureOut">
              <a:rPr lang="it-IT" smtClean="0"/>
              <a:t>09/10/2021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D2C360B-AD80-5A48-B46A-7F81D7987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C35F05F-7571-FA44-A430-9434B5397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9AF1-69B0-8348-ABC2-0365F5C8D3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9223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5364CB-9CAC-FB43-AB5D-25D477021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DDC62FF-36F5-2047-9764-77F0C3020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BD1D-45E8-CA4A-ACC2-C0BA73983318}" type="datetimeFigureOut">
              <a:rPr lang="it-IT" smtClean="0"/>
              <a:t>09/10/2021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FB6A115-3EF9-5E4E-9702-F30D497F6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05F256A-2A03-1547-969C-2C4D1C185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9AF1-69B0-8348-ABC2-0365F5C8D3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8371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363506E-B2A0-D642-A90A-A7928EF60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BD1D-45E8-CA4A-ACC2-C0BA73983318}" type="datetimeFigureOut">
              <a:rPr lang="it-IT" smtClean="0"/>
              <a:t>09/10/2021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450F0EB-3727-EF44-9DCC-E4A552AD5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6BCD48E-1F7B-7149-A0B2-C3D86687F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9AF1-69B0-8348-ABC2-0365F5C8D3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1641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66E166-AF80-A349-B25F-3ADDD8F2D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BC5DE5-3F5F-AC4F-8967-59CB2C183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42B1942-C046-004F-A83D-0B7337FD30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DB61CE0-953A-644C-BFD7-59B87535C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BD1D-45E8-CA4A-ACC2-C0BA73983318}" type="datetimeFigureOut">
              <a:rPr lang="it-IT" smtClean="0"/>
              <a:t>09/10/2021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A9C266A-3E37-734A-90D4-8C9AC1397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B77C992-D612-D44F-9B20-ED691AD2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9AF1-69B0-8348-ABC2-0365F5C8D3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8826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66A098-149E-EF4C-84AB-034EEF7E6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21AC157-D4B3-8744-B391-0CAE639C85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69DE6A3-D311-C945-9D1F-B02F3A6828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9025ECE-DD2E-1D42-AADC-B02890FD2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BD1D-45E8-CA4A-ACC2-C0BA73983318}" type="datetimeFigureOut">
              <a:rPr lang="it-IT" smtClean="0"/>
              <a:t>09/10/2021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2B7A402-80A2-8E49-A3F4-9B7094A36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257D834-7A16-4A46-B78B-9A3BFA587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9AF1-69B0-8348-ABC2-0365F5C8D3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7230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0DFAAE4-BD38-6647-89DF-479181526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F896533-41C5-E740-9EFF-57399470D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5395FB-DDB3-ED42-96F6-0D32B42C2C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DBD1D-45E8-CA4A-ACC2-C0BA73983318}" type="datetimeFigureOut">
              <a:rPr lang="it-IT" smtClean="0"/>
              <a:t>09/10/2021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DFB0CD4-E56D-7A45-A1E1-4BE1F365D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709BC4B-4411-B249-9A4B-EF2D9F263D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39AF1-69B0-8348-ABC2-0365F5C8D3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22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DC6B656-08C6-B247-B1E5-3F01BC958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794" y="230188"/>
            <a:ext cx="6094412" cy="173619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1D5A7CF-7A78-C546-AA4E-B5EE906ED543}"/>
              </a:ext>
            </a:extLst>
          </p:cNvPr>
          <p:cNvSpPr txBox="1"/>
          <p:nvPr/>
        </p:nvSpPr>
        <p:spPr>
          <a:xfrm>
            <a:off x="169984" y="2558562"/>
            <a:ext cx="118520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i="1" dirty="0" err="1"/>
              <a:t>Outcome</a:t>
            </a:r>
            <a:r>
              <a:rPr lang="it-IT" sz="3200" b="1" dirty="0"/>
              <a:t> clinici, immunità anticorpale e clearance fecale del virus </a:t>
            </a:r>
          </a:p>
          <a:p>
            <a:pPr algn="ctr"/>
            <a:r>
              <a:rPr lang="it-IT" sz="3200" b="1" dirty="0"/>
              <a:t>nei pazienti con patologie </a:t>
            </a:r>
            <a:r>
              <a:rPr lang="it-IT" sz="3200" b="1" dirty="0" err="1"/>
              <a:t>immuno</a:t>
            </a:r>
            <a:r>
              <a:rPr lang="it-IT" sz="3200" b="1" dirty="0"/>
              <a:t>-mediate e </a:t>
            </a:r>
          </a:p>
          <a:p>
            <a:pPr algn="ctr"/>
            <a:r>
              <a:rPr lang="it-IT" sz="3200" b="1" dirty="0"/>
              <a:t>infezione da SARS-CoV-2</a:t>
            </a:r>
            <a:endParaRPr lang="it-IT" sz="32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60FAA5E-5CD3-5144-A351-9535D47C1CF6}"/>
              </a:ext>
            </a:extLst>
          </p:cNvPr>
          <p:cNvSpPr txBox="1"/>
          <p:nvPr/>
        </p:nvSpPr>
        <p:spPr>
          <a:xfrm>
            <a:off x="287214" y="4366381"/>
            <a:ext cx="1161757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u="sng" dirty="0"/>
              <a:t>Carla Felice</a:t>
            </a:r>
            <a:r>
              <a:rPr lang="it-IT" dirty="0"/>
              <a:t>, Marta Favero, Stefania Schiavon, Valeria </a:t>
            </a:r>
            <a:r>
              <a:rPr lang="it-IT" dirty="0" err="1"/>
              <a:t>Biscaro</a:t>
            </a:r>
            <a:r>
              <a:rPr lang="it-IT" dirty="0"/>
              <a:t>, Lorenzo </a:t>
            </a:r>
            <a:r>
              <a:rPr lang="it-IT" dirty="0" err="1"/>
              <a:t>Schiesari</a:t>
            </a:r>
            <a:r>
              <a:rPr lang="it-IT" dirty="0"/>
              <a:t>, Alessandro Gatti, Silvano </a:t>
            </a:r>
            <a:r>
              <a:rPr lang="it-IT" dirty="0" err="1"/>
              <a:t>Bettio</a:t>
            </a:r>
            <a:r>
              <a:rPr lang="it-IT" dirty="0"/>
              <a:t>, Marta Ascolani, Stefano Benvenuti, Federica Mario, Stefano </a:t>
            </a:r>
            <a:r>
              <a:rPr lang="it-IT" dirty="0" err="1"/>
              <a:t>Mertelossi</a:t>
            </a:r>
            <a:r>
              <a:rPr lang="it-IT" dirty="0"/>
              <a:t>, Elisa </a:t>
            </a:r>
            <a:r>
              <a:rPr lang="it-IT" dirty="0" err="1"/>
              <a:t>Vian</a:t>
            </a:r>
            <a:r>
              <a:rPr lang="it-IT" dirty="0"/>
              <a:t>, Roberto Rigoli, Francesco Cinetto, Carlo Agostini, Marcello </a:t>
            </a:r>
            <a:r>
              <a:rPr lang="it-IT" dirty="0" err="1"/>
              <a:t>Rattazzi</a:t>
            </a:r>
            <a:r>
              <a:rPr lang="it-IT" dirty="0"/>
              <a:t>. </a:t>
            </a:r>
          </a:p>
          <a:p>
            <a:pPr algn="just"/>
            <a:endParaRPr lang="it-IT" sz="14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8A9CD61-F9EB-334D-B740-493164CD40DC}"/>
              </a:ext>
            </a:extLst>
          </p:cNvPr>
          <p:cNvSpPr txBox="1"/>
          <p:nvPr/>
        </p:nvSpPr>
        <p:spPr>
          <a:xfrm>
            <a:off x="3218897" y="5743313"/>
            <a:ext cx="57542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AULSS2 Marca Trevigiana – Ospedale Ca’ </a:t>
            </a:r>
            <a:r>
              <a:rPr lang="it-IT" dirty="0" err="1"/>
              <a:t>Foncello</a:t>
            </a:r>
            <a:r>
              <a:rPr lang="it-IT" dirty="0"/>
              <a:t> – Treviso </a:t>
            </a:r>
          </a:p>
        </p:txBody>
      </p:sp>
    </p:spTree>
    <p:extLst>
      <p:ext uri="{BB962C8B-B14F-4D97-AF65-F5344CB8AC3E}">
        <p14:creationId xmlns:p14="http://schemas.microsoft.com/office/powerpoint/2010/main" val="3911681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105FEB60-7A23-6F48-ABE3-91BC6301E9D0}"/>
              </a:ext>
            </a:extLst>
          </p:cNvPr>
          <p:cNvCxnSpPr/>
          <p:nvPr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A622019-E20B-8345-9357-716468822DF7}"/>
              </a:ext>
            </a:extLst>
          </p:cNvPr>
          <p:cNvSpPr txBox="1"/>
          <p:nvPr/>
        </p:nvSpPr>
        <p:spPr>
          <a:xfrm>
            <a:off x="10046675" y="328246"/>
            <a:ext cx="1962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accent2">
                    <a:lumMod val="75000"/>
                  </a:schemeClr>
                </a:solidFill>
              </a:rPr>
              <a:t>CONCLUSIONI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7E74A74-4D98-054F-A5B2-FDCF0EBF9E19}"/>
              </a:ext>
            </a:extLst>
          </p:cNvPr>
          <p:cNvSpPr txBox="1"/>
          <p:nvPr/>
        </p:nvSpPr>
        <p:spPr>
          <a:xfrm>
            <a:off x="852487" y="1529428"/>
            <a:ext cx="1048702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/>
              <a:t>I pazienti con IMID e infezione da SARS-CoV-2 non hanno </a:t>
            </a:r>
            <a:r>
              <a:rPr lang="it-IT" sz="2400" i="1" dirty="0" err="1"/>
              <a:t>outcome</a:t>
            </a:r>
            <a:r>
              <a:rPr lang="it-IT" sz="2400" dirty="0"/>
              <a:t> peggiori rispetto ai controlli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it-IT" sz="2400" dirty="0"/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/>
              <a:t>Dopo 3 mesi dall’infezione, i pazienti con IMID sviluppano </a:t>
            </a:r>
            <a:r>
              <a:rPr lang="it-IT" sz="2400" dirty="0" err="1" smtClean="0"/>
              <a:t>IgG</a:t>
            </a:r>
            <a:r>
              <a:rPr lang="it-IT" sz="2400" dirty="0" smtClean="0"/>
              <a:t> </a:t>
            </a:r>
            <a:r>
              <a:rPr lang="it-IT" sz="2400" dirty="0"/>
              <a:t>in modo sovrapponibile ai controlli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it-IT" sz="2400" dirty="0"/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/>
              <a:t>La terapia biologica sembra ridurre la produzione di anticorpi anti-SARS-CoV-2, ma non determina </a:t>
            </a:r>
            <a:r>
              <a:rPr lang="it-IT" sz="2400" i="1" dirty="0" err="1"/>
              <a:t>outcome</a:t>
            </a:r>
            <a:r>
              <a:rPr lang="it-IT" sz="2400" dirty="0"/>
              <a:t> clinici peggiori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it-IT" sz="2400" dirty="0"/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/>
              <a:t>A 3 mesi dall’infezione non è stata riscontrata la presenza del virus nelle feci</a:t>
            </a:r>
          </a:p>
        </p:txBody>
      </p:sp>
    </p:spTree>
    <p:extLst>
      <p:ext uri="{BB962C8B-B14F-4D97-AF65-F5344CB8AC3E}">
        <p14:creationId xmlns:p14="http://schemas.microsoft.com/office/powerpoint/2010/main" val="2446003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105FEB60-7A23-6F48-ABE3-91BC6301E9D0}"/>
              </a:ext>
            </a:extLst>
          </p:cNvPr>
          <p:cNvCxnSpPr/>
          <p:nvPr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A622019-E20B-8345-9357-716468822DF7}"/>
              </a:ext>
            </a:extLst>
          </p:cNvPr>
          <p:cNvSpPr txBox="1"/>
          <p:nvPr/>
        </p:nvSpPr>
        <p:spPr>
          <a:xfrm>
            <a:off x="10046675" y="328246"/>
            <a:ext cx="1621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accent2">
                    <a:lumMod val="75000"/>
                  </a:schemeClr>
                </a:solidFill>
              </a:rPr>
              <a:t>GRAZIE A…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AC5382C-B7BE-4246-8463-5D6D58AD38B9}"/>
              </a:ext>
            </a:extLst>
          </p:cNvPr>
          <p:cNvSpPr txBox="1"/>
          <p:nvPr/>
        </p:nvSpPr>
        <p:spPr>
          <a:xfrm>
            <a:off x="910136" y="1988569"/>
            <a:ext cx="1877597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b="1" u="sng" dirty="0"/>
              <a:t>Medicina 1</a:t>
            </a:r>
          </a:p>
          <a:p>
            <a:r>
              <a:rPr lang="it-IT" dirty="0"/>
              <a:t>Carla Felice</a:t>
            </a:r>
          </a:p>
          <a:p>
            <a:r>
              <a:rPr lang="it-IT" dirty="0"/>
              <a:t>Marta Favero</a:t>
            </a:r>
          </a:p>
          <a:p>
            <a:r>
              <a:rPr lang="it-IT" dirty="0"/>
              <a:t>Silvano </a:t>
            </a:r>
            <a:r>
              <a:rPr lang="it-IT" dirty="0" err="1"/>
              <a:t>Bettio</a:t>
            </a:r>
            <a:endParaRPr lang="it-IT" dirty="0"/>
          </a:p>
          <a:p>
            <a:r>
              <a:rPr lang="it-IT" dirty="0"/>
              <a:t>Francesco Cinetto</a:t>
            </a:r>
          </a:p>
          <a:p>
            <a:r>
              <a:rPr lang="it-IT" dirty="0"/>
              <a:t>Carlo Agostini</a:t>
            </a:r>
          </a:p>
          <a:p>
            <a:r>
              <a:rPr lang="it-IT" dirty="0"/>
              <a:t>Marcello </a:t>
            </a:r>
            <a:r>
              <a:rPr lang="it-IT" dirty="0" err="1"/>
              <a:t>Rattazzi</a:t>
            </a: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5C3775B-DD1D-4042-B655-72C9029E16DC}"/>
              </a:ext>
            </a:extLst>
          </p:cNvPr>
          <p:cNvSpPr txBox="1"/>
          <p:nvPr/>
        </p:nvSpPr>
        <p:spPr>
          <a:xfrm>
            <a:off x="886956" y="4424218"/>
            <a:ext cx="1900777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b="1" u="sng" dirty="0"/>
              <a:t>Gastroenterologia</a:t>
            </a:r>
          </a:p>
          <a:p>
            <a:r>
              <a:rPr lang="it-IT" dirty="0"/>
              <a:t>Marta Ascolani</a:t>
            </a:r>
          </a:p>
          <a:p>
            <a:r>
              <a:rPr lang="it-IT" dirty="0"/>
              <a:t>Stefano Benvenuti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3187151-9835-B646-BE62-1CBAAD87AA60}"/>
              </a:ext>
            </a:extLst>
          </p:cNvPr>
          <p:cNvSpPr txBox="1"/>
          <p:nvPr/>
        </p:nvSpPr>
        <p:spPr>
          <a:xfrm>
            <a:off x="9392675" y="3558229"/>
            <a:ext cx="1936428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b="1" u="sng" dirty="0"/>
              <a:t>Dermatologia</a:t>
            </a:r>
          </a:p>
          <a:p>
            <a:r>
              <a:rPr lang="it-IT" dirty="0"/>
              <a:t>Lorenzo </a:t>
            </a:r>
            <a:r>
              <a:rPr lang="it-IT" dirty="0" err="1"/>
              <a:t>Schiesari</a:t>
            </a:r>
            <a:endParaRPr lang="it-IT" dirty="0"/>
          </a:p>
          <a:p>
            <a:r>
              <a:rPr lang="it-IT" dirty="0"/>
              <a:t>Alessandro Gatti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E694391-8E44-E946-B1B9-35040C981E9B}"/>
              </a:ext>
            </a:extLst>
          </p:cNvPr>
          <p:cNvSpPr txBox="1"/>
          <p:nvPr/>
        </p:nvSpPr>
        <p:spPr>
          <a:xfrm>
            <a:off x="9404266" y="1694908"/>
            <a:ext cx="1944987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b="1" u="sng" dirty="0"/>
              <a:t>Microbiologia</a:t>
            </a:r>
          </a:p>
          <a:p>
            <a:r>
              <a:rPr lang="it-IT" dirty="0"/>
              <a:t>Valeria </a:t>
            </a:r>
            <a:r>
              <a:rPr lang="it-IT" dirty="0" err="1"/>
              <a:t>Biscaro</a:t>
            </a:r>
            <a:endParaRPr lang="it-IT" dirty="0"/>
          </a:p>
          <a:p>
            <a:r>
              <a:rPr lang="it-IT" dirty="0"/>
              <a:t>Stefania Schiavon</a:t>
            </a:r>
          </a:p>
          <a:p>
            <a:r>
              <a:rPr lang="it-IT" dirty="0"/>
              <a:t>Elisa </a:t>
            </a:r>
            <a:r>
              <a:rPr lang="it-IT" dirty="0" err="1"/>
              <a:t>Vian</a:t>
            </a:r>
            <a:endParaRPr lang="it-IT" dirty="0"/>
          </a:p>
          <a:p>
            <a:r>
              <a:rPr lang="it-IT" dirty="0"/>
              <a:t>Roberto Rigoli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97E26EB-7290-A74D-ADC8-393CADF326D1}"/>
              </a:ext>
            </a:extLst>
          </p:cNvPr>
          <p:cNvSpPr txBox="1"/>
          <p:nvPr/>
        </p:nvSpPr>
        <p:spPr>
          <a:xfrm>
            <a:off x="9417380" y="4894447"/>
            <a:ext cx="1936428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b="1" u="sng" dirty="0"/>
              <a:t>Pediatria</a:t>
            </a:r>
          </a:p>
          <a:p>
            <a:r>
              <a:rPr lang="it-IT" dirty="0"/>
              <a:t>Federica Mario</a:t>
            </a:r>
          </a:p>
          <a:p>
            <a:r>
              <a:rPr lang="it-IT" dirty="0"/>
              <a:t>Stefano </a:t>
            </a:r>
            <a:r>
              <a:rPr lang="it-IT" dirty="0" err="1"/>
              <a:t>Martelossi</a:t>
            </a:r>
            <a:endParaRPr lang="it-IT" dirty="0"/>
          </a:p>
        </p:txBody>
      </p:sp>
      <p:pic>
        <p:nvPicPr>
          <p:cNvPr id="11" name="Immagine 10" descr="Immagine che contiene terra, edificio, gruppo, persona&#10;&#10;Descrizione generata automaticamente">
            <a:extLst>
              <a:ext uri="{FF2B5EF4-FFF2-40B4-BE49-F238E27FC236}">
                <a16:creationId xmlns:a16="http://schemas.microsoft.com/office/drawing/2014/main" id="{8BBBFEE2-30F1-074C-BD98-1BFF7F3207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72" r="6701" b="10000"/>
          <a:stretch/>
        </p:blipFill>
        <p:spPr>
          <a:xfrm>
            <a:off x="3116542" y="1558289"/>
            <a:ext cx="5958915" cy="4664752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1531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105FEB60-7A23-6F48-ABE3-91BC6301E9D0}"/>
              </a:ext>
            </a:extLst>
          </p:cNvPr>
          <p:cNvCxnSpPr/>
          <p:nvPr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A622019-E20B-8345-9357-716468822DF7}"/>
              </a:ext>
            </a:extLst>
          </p:cNvPr>
          <p:cNvSpPr txBox="1"/>
          <p:nvPr/>
        </p:nvSpPr>
        <p:spPr>
          <a:xfrm>
            <a:off x="9812215" y="351692"/>
            <a:ext cx="2183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accent2">
                    <a:lumMod val="75000"/>
                  </a:schemeClr>
                </a:solidFill>
              </a:rPr>
              <a:t>INTRODUZIONE</a:t>
            </a: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A7FEB0E4-C2B8-A542-9BEC-872A96806926}"/>
              </a:ext>
            </a:extLst>
          </p:cNvPr>
          <p:cNvSpPr/>
          <p:nvPr/>
        </p:nvSpPr>
        <p:spPr>
          <a:xfrm>
            <a:off x="2292227" y="2020331"/>
            <a:ext cx="4238625" cy="104298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IMID</a:t>
            </a: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5AF11ED6-DB5E-4543-A0F4-2CF11E562A6D}"/>
              </a:ext>
            </a:extLst>
          </p:cNvPr>
          <p:cNvSpPr/>
          <p:nvPr/>
        </p:nvSpPr>
        <p:spPr>
          <a:xfrm>
            <a:off x="5573590" y="2020331"/>
            <a:ext cx="4238625" cy="10429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SARS-CoV-2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A90B7E6-D623-6E4D-B39F-A37B54E6D0CA}"/>
              </a:ext>
            </a:extLst>
          </p:cNvPr>
          <p:cNvSpPr txBox="1"/>
          <p:nvPr/>
        </p:nvSpPr>
        <p:spPr>
          <a:xfrm>
            <a:off x="3382629" y="1323895"/>
            <a:ext cx="542674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/>
              <a:t>MALATTIE INFIAMMATORIE IMMUNO-MEDIATE  - IMID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F949A7E-ABC8-9E4C-A0F9-B9804D00B968}"/>
              </a:ext>
            </a:extLst>
          </p:cNvPr>
          <p:cNvSpPr txBox="1"/>
          <p:nvPr/>
        </p:nvSpPr>
        <p:spPr>
          <a:xfrm>
            <a:off x="2463050" y="3395696"/>
            <a:ext cx="72659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Dati prospettici a medio-lungo termine dopo infezione naturale sono carenti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C531B28-72E6-5448-8FAA-0081BBFD2E63}"/>
              </a:ext>
            </a:extLst>
          </p:cNvPr>
          <p:cNvSpPr txBox="1"/>
          <p:nvPr/>
        </p:nvSpPr>
        <p:spPr>
          <a:xfrm>
            <a:off x="1800232" y="4329113"/>
            <a:ext cx="948888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Obiettivo primario: </a:t>
            </a:r>
          </a:p>
          <a:p>
            <a:pPr marL="285750" indent="-285750">
              <a:buFontTx/>
              <a:buChar char="-"/>
            </a:pPr>
            <a:r>
              <a:rPr lang="it-IT" i="1" dirty="0" err="1"/>
              <a:t>Outcome</a:t>
            </a:r>
            <a:r>
              <a:rPr lang="it-IT" dirty="0"/>
              <a:t> clinici</a:t>
            </a:r>
          </a:p>
          <a:p>
            <a:pPr marL="285750" indent="-285750">
              <a:buFontTx/>
              <a:buChar char="-"/>
            </a:pPr>
            <a:r>
              <a:rPr lang="it-IT" dirty="0"/>
              <a:t>Sviluppo di anticorpi specifici</a:t>
            </a:r>
          </a:p>
          <a:p>
            <a:pPr marL="285750" indent="-285750">
              <a:buFontTx/>
              <a:buChar char="-"/>
            </a:pPr>
            <a:r>
              <a:rPr lang="it-IT" dirty="0"/>
              <a:t>Clearance fecale del virus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r>
              <a:rPr lang="it-IT" b="1" dirty="0"/>
              <a:t>Obiettivi secondari: </a:t>
            </a:r>
          </a:p>
          <a:p>
            <a:pPr marL="285750" indent="-285750">
              <a:buFontTx/>
              <a:buChar char="-"/>
            </a:pPr>
            <a:r>
              <a:rPr lang="it-IT" dirty="0"/>
              <a:t>Individuare eventuali fattori che possano influenzare gli </a:t>
            </a:r>
            <a:r>
              <a:rPr lang="it-IT" dirty="0" err="1"/>
              <a:t>outcome</a:t>
            </a:r>
            <a:r>
              <a:rPr lang="it-IT" dirty="0"/>
              <a:t> clinici, la sieroconversione e la </a:t>
            </a:r>
          </a:p>
          <a:p>
            <a:r>
              <a:rPr lang="it-IT" dirty="0"/>
              <a:t>clearance fecale del virus</a:t>
            </a:r>
          </a:p>
        </p:txBody>
      </p:sp>
      <p:sp>
        <p:nvSpPr>
          <p:cNvPr id="16" name="Parentesi graffa chiusa 15">
            <a:extLst>
              <a:ext uri="{FF2B5EF4-FFF2-40B4-BE49-F238E27FC236}">
                <a16:creationId xmlns:a16="http://schemas.microsoft.com/office/drawing/2014/main" id="{9152403A-880A-4B4D-AF31-281367124E3A}"/>
              </a:ext>
            </a:extLst>
          </p:cNvPr>
          <p:cNvSpPr/>
          <p:nvPr/>
        </p:nvSpPr>
        <p:spPr>
          <a:xfrm>
            <a:off x="5400682" y="4514850"/>
            <a:ext cx="453901" cy="1014592"/>
          </a:xfrm>
          <a:prstGeom prst="rightBrac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0E41920E-0EBA-B047-AF16-99EC978A6ED0}"/>
              </a:ext>
            </a:extLst>
          </p:cNvPr>
          <p:cNvSpPr/>
          <p:nvPr/>
        </p:nvSpPr>
        <p:spPr>
          <a:xfrm>
            <a:off x="6043620" y="4625623"/>
            <a:ext cx="2185987" cy="7930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3 mesi dopo la diagnosi di infezione da SARS-CoV-2</a:t>
            </a:r>
          </a:p>
        </p:txBody>
      </p:sp>
      <p:sp>
        <p:nvSpPr>
          <p:cNvPr id="18" name="Freccia destra 17">
            <a:extLst>
              <a:ext uri="{FF2B5EF4-FFF2-40B4-BE49-F238E27FC236}">
                <a16:creationId xmlns:a16="http://schemas.microsoft.com/office/drawing/2014/main" id="{01D7CBB6-A2E9-7E48-9201-24360E4902F9}"/>
              </a:ext>
            </a:extLst>
          </p:cNvPr>
          <p:cNvSpPr/>
          <p:nvPr/>
        </p:nvSpPr>
        <p:spPr>
          <a:xfrm>
            <a:off x="8327786" y="4843597"/>
            <a:ext cx="871537" cy="357098"/>
          </a:xfrm>
          <a:prstGeom prst="rightArrow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29EA486A-AF75-9A48-AFBB-E14106A4B005}"/>
              </a:ext>
            </a:extLst>
          </p:cNvPr>
          <p:cNvSpPr/>
          <p:nvPr/>
        </p:nvSpPr>
        <p:spPr>
          <a:xfrm>
            <a:off x="9350048" y="4761801"/>
            <a:ext cx="936958" cy="5750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IMID</a:t>
            </a:r>
          </a:p>
        </p:txBody>
      </p:sp>
    </p:spTree>
    <p:extLst>
      <p:ext uri="{BB962C8B-B14F-4D97-AF65-F5344CB8AC3E}">
        <p14:creationId xmlns:p14="http://schemas.microsoft.com/office/powerpoint/2010/main" val="354692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105FEB60-7A23-6F48-ABE3-91BC6301E9D0}"/>
              </a:ext>
            </a:extLst>
          </p:cNvPr>
          <p:cNvCxnSpPr/>
          <p:nvPr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A622019-E20B-8345-9357-716468822DF7}"/>
              </a:ext>
            </a:extLst>
          </p:cNvPr>
          <p:cNvSpPr txBox="1"/>
          <p:nvPr/>
        </p:nvSpPr>
        <p:spPr>
          <a:xfrm>
            <a:off x="8694492" y="328246"/>
            <a:ext cx="3283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accent2">
                    <a:lumMod val="75000"/>
                  </a:schemeClr>
                </a:solidFill>
              </a:rPr>
              <a:t>MATERIALI E METODI . 1</a:t>
            </a:r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EED678B2-6AE8-E54A-AFEE-2B39F5660754}"/>
              </a:ext>
            </a:extLst>
          </p:cNvPr>
          <p:cNvSpPr txBox="1">
            <a:spLocks/>
          </p:cNvSpPr>
          <p:nvPr/>
        </p:nvSpPr>
        <p:spPr>
          <a:xfrm>
            <a:off x="4632960" y="4969193"/>
            <a:ext cx="2926080" cy="25717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038CE7E-95A7-0041-98EC-E2E956DFB1CE}"/>
              </a:ext>
            </a:extLst>
          </p:cNvPr>
          <p:cNvSpPr txBox="1"/>
          <p:nvPr/>
        </p:nvSpPr>
        <p:spPr>
          <a:xfrm>
            <a:off x="214313" y="2290742"/>
            <a:ext cx="11802429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600" b="1" dirty="0"/>
              <a:t>Popolazione in studio:</a:t>
            </a:r>
            <a:endParaRPr lang="it-IT" sz="1600" dirty="0"/>
          </a:p>
          <a:p>
            <a:pPr algn="just"/>
            <a:r>
              <a:rPr lang="it-IT" sz="1600" dirty="0"/>
              <a:t>Pazienti con IMID afferenti agli ambulatori di Gastroenterologia, Reumatologia e Dermatologia dell’ospedale Ca’ </a:t>
            </a:r>
            <a:r>
              <a:rPr lang="it-IT" sz="1600" dirty="0" err="1"/>
              <a:t>Foncello</a:t>
            </a:r>
            <a:r>
              <a:rPr lang="it-IT" sz="1600" dirty="0"/>
              <a:t> (Treviso) con infezione da SARS-CoV-2 tra ottobre 2020 e gennaio 2021 (seconda ondata)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25CBBF1-635C-7B45-A12B-ECC3E6133169}"/>
              </a:ext>
            </a:extLst>
          </p:cNvPr>
          <p:cNvSpPr txBox="1"/>
          <p:nvPr/>
        </p:nvSpPr>
        <p:spPr>
          <a:xfrm>
            <a:off x="2926555" y="1308891"/>
            <a:ext cx="6338888" cy="36933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/>
              <a:t>Disegno dello studio: </a:t>
            </a:r>
            <a:r>
              <a:rPr lang="it-IT" dirty="0"/>
              <a:t>Prospettico osservazionale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D06919C-5AB8-E349-8B30-BB31D6FB1F4B}"/>
              </a:ext>
            </a:extLst>
          </p:cNvPr>
          <p:cNvSpPr txBox="1"/>
          <p:nvPr/>
        </p:nvSpPr>
        <p:spPr>
          <a:xfrm>
            <a:off x="3435591" y="1678223"/>
            <a:ext cx="5320816" cy="456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0000">
              <a:lnSpc>
                <a:spcPct val="200000"/>
              </a:lnSpc>
              <a:buClr>
                <a:srgbClr val="B3071B"/>
              </a:buClr>
            </a:pPr>
            <a:r>
              <a:rPr lang="it-IT" sz="1400" b="1" spc="-1" dirty="0">
                <a:solidFill>
                  <a:srgbClr val="000000"/>
                </a:solidFill>
                <a:latin typeface="Arial"/>
                <a:ea typeface="Arial"/>
              </a:rPr>
              <a:t>Registro clinico osservazionale COVID-19 Marca Trevigiana</a:t>
            </a:r>
          </a:p>
        </p:txBody>
      </p:sp>
      <p:sp>
        <p:nvSpPr>
          <p:cNvPr id="2" name="Freccia angolare in su 1">
            <a:extLst>
              <a:ext uri="{FF2B5EF4-FFF2-40B4-BE49-F238E27FC236}">
                <a16:creationId xmlns:a16="http://schemas.microsoft.com/office/drawing/2014/main" id="{A4228B4F-29C5-2F4B-82BD-B30D2DD8C973}"/>
              </a:ext>
            </a:extLst>
          </p:cNvPr>
          <p:cNvSpPr/>
          <p:nvPr/>
        </p:nvSpPr>
        <p:spPr>
          <a:xfrm rot="5400000">
            <a:off x="791794" y="3101549"/>
            <a:ext cx="830998" cy="871538"/>
          </a:xfrm>
          <a:prstGeom prst="bentUpArrow">
            <a:avLst>
              <a:gd name="adj1" fmla="val 9526"/>
              <a:gd name="adj2" fmla="val 18982"/>
              <a:gd name="adj3" fmla="val 25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C8E7281-0500-814E-8386-79A582F26011}"/>
              </a:ext>
            </a:extLst>
          </p:cNvPr>
          <p:cNvSpPr txBox="1"/>
          <p:nvPr/>
        </p:nvSpPr>
        <p:spPr>
          <a:xfrm>
            <a:off x="1771650" y="3345555"/>
            <a:ext cx="6142817" cy="10361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it-IT" sz="1600" dirty="0"/>
              <a:t>Questionario su sintomi alla diagnosi (tipologia e durata)</a:t>
            </a:r>
          </a:p>
          <a:p>
            <a:pPr marL="285750" indent="-28575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it-IT" sz="1600" dirty="0"/>
              <a:t>Dati demografici e clinico-terapeutici per la malattia di base</a:t>
            </a:r>
          </a:p>
          <a:p>
            <a:pPr marL="285750" indent="-28575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it-IT" sz="1600" dirty="0"/>
              <a:t>Dati su </a:t>
            </a:r>
            <a:r>
              <a:rPr lang="it-IT" sz="1600" i="1" dirty="0" err="1"/>
              <a:t>outcome</a:t>
            </a:r>
            <a:r>
              <a:rPr lang="it-IT" sz="1600" dirty="0"/>
              <a:t> dell’infezione</a:t>
            </a:r>
          </a:p>
        </p:txBody>
      </p:sp>
      <p:sp>
        <p:nvSpPr>
          <p:cNvPr id="10" name="Freccia angolare in su 9">
            <a:extLst>
              <a:ext uri="{FF2B5EF4-FFF2-40B4-BE49-F238E27FC236}">
                <a16:creationId xmlns:a16="http://schemas.microsoft.com/office/drawing/2014/main" id="{479221B7-E72C-6D40-BB9E-EA70EF141E55}"/>
              </a:ext>
            </a:extLst>
          </p:cNvPr>
          <p:cNvSpPr/>
          <p:nvPr/>
        </p:nvSpPr>
        <p:spPr>
          <a:xfrm rot="5400000">
            <a:off x="590787" y="3063364"/>
            <a:ext cx="2104549" cy="2221299"/>
          </a:xfrm>
          <a:prstGeom prst="bentUpArrow">
            <a:avLst>
              <a:gd name="adj1" fmla="val 4095"/>
              <a:gd name="adj2" fmla="val 8460"/>
              <a:gd name="adj3" fmla="val 1278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2819346-C395-0542-87B5-7FB550BF369C}"/>
              </a:ext>
            </a:extLst>
          </p:cNvPr>
          <p:cNvSpPr txBox="1"/>
          <p:nvPr/>
        </p:nvSpPr>
        <p:spPr>
          <a:xfrm>
            <a:off x="2926554" y="4590871"/>
            <a:ext cx="6788974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u="sng" dirty="0"/>
              <a:t>Dopo 3 mesi dalla diagnosi: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Prelievo per dosaggio anticorpale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Tampone fecale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Emocromo con formula ed elettroforesi proteica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66192D3-0A11-C240-8D41-9C8A1E044EC8}"/>
              </a:ext>
            </a:extLst>
          </p:cNvPr>
          <p:cNvSpPr txBox="1"/>
          <p:nvPr/>
        </p:nvSpPr>
        <p:spPr>
          <a:xfrm>
            <a:off x="7653296" y="5010500"/>
            <a:ext cx="196797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/>
              <a:t>+ rivalutazione clinica</a:t>
            </a:r>
          </a:p>
        </p:txBody>
      </p:sp>
    </p:spTree>
    <p:extLst>
      <p:ext uri="{BB962C8B-B14F-4D97-AF65-F5344CB8AC3E}">
        <p14:creationId xmlns:p14="http://schemas.microsoft.com/office/powerpoint/2010/main" val="393230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105FEB60-7A23-6F48-ABE3-91BC6301E9D0}"/>
              </a:ext>
            </a:extLst>
          </p:cNvPr>
          <p:cNvCxnSpPr/>
          <p:nvPr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B5C4C16-DBDC-C649-87E6-CD92519D8E15}"/>
              </a:ext>
            </a:extLst>
          </p:cNvPr>
          <p:cNvSpPr txBox="1"/>
          <p:nvPr/>
        </p:nvSpPr>
        <p:spPr>
          <a:xfrm>
            <a:off x="194785" y="1765253"/>
            <a:ext cx="11802429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b="1" dirty="0"/>
              <a:t>Gruppo controllo per </a:t>
            </a:r>
            <a:r>
              <a:rPr lang="it-IT" b="1" u="sng" dirty="0"/>
              <a:t>analisi sierologica</a:t>
            </a:r>
            <a:r>
              <a:rPr lang="it-IT" b="1" dirty="0"/>
              <a:t>:</a:t>
            </a:r>
          </a:p>
          <a:p>
            <a:pPr algn="just"/>
            <a:r>
              <a:rPr lang="it-IT" dirty="0"/>
              <a:t>Operatori sanitari sani e con infezione da SARS-CoV-2 a marzo 2020, sottoposti a prelievo per dosaggio anticorpale 3 mesi dopo la diagnosi</a:t>
            </a:r>
          </a:p>
          <a:p>
            <a:pPr algn="just"/>
            <a:endParaRPr lang="it-IT" dirty="0"/>
          </a:p>
          <a:p>
            <a:pPr algn="just"/>
            <a:r>
              <a:rPr lang="it-IT" b="1" dirty="0"/>
              <a:t>Gruppo controllo positivo per validazione del </a:t>
            </a:r>
            <a:r>
              <a:rPr lang="it-IT" b="1" u="sng" dirty="0"/>
              <a:t>test fecale</a:t>
            </a:r>
            <a:r>
              <a:rPr lang="it-IT" b="1" dirty="0"/>
              <a:t>:</a:t>
            </a:r>
          </a:p>
          <a:p>
            <a:pPr algn="just"/>
            <a:r>
              <a:rPr lang="it-IT" dirty="0"/>
              <a:t>Pazienti ricoverati per infezione da SARS-CoV-2 ad aprile 2021 sottoposti a tampone fecale 5-15 giorni dopo la diagnosi di infezione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68048D5-342D-374A-898D-2BF833E52854}"/>
              </a:ext>
            </a:extLst>
          </p:cNvPr>
          <p:cNvSpPr txBox="1"/>
          <p:nvPr/>
        </p:nvSpPr>
        <p:spPr>
          <a:xfrm>
            <a:off x="2060925" y="4273865"/>
            <a:ext cx="7766304" cy="1128514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it-IT" b="1" dirty="0"/>
              <a:t>Metodiche utilizzate</a:t>
            </a:r>
          </a:p>
          <a:p>
            <a:pPr marL="285750" indent="-28575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it-IT" b="1" dirty="0"/>
              <a:t>Test sierologico: </a:t>
            </a: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LIAISON® SARS-CoV-2 </a:t>
            </a:r>
            <a:r>
              <a:rPr lang="en-US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TrimericS</a:t>
            </a: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IgG</a:t>
            </a:r>
            <a:endParaRPr lang="en-US" b="1" dirty="0">
              <a:solidFill>
                <a:srgbClr val="000000"/>
              </a:solidFill>
            </a:endParaRPr>
          </a:p>
          <a:p>
            <a:pPr marL="285750" indent="-28575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</a:rPr>
              <a:t>RT-PCR </a:t>
            </a:r>
            <a:r>
              <a:rPr lang="en-US" b="1" dirty="0" err="1">
                <a:solidFill>
                  <a:srgbClr val="000000"/>
                </a:solidFill>
              </a:rPr>
              <a:t>su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feci</a:t>
            </a:r>
            <a:r>
              <a:rPr lang="en-US" b="1" dirty="0">
                <a:solidFill>
                  <a:srgbClr val="000000"/>
                </a:solidFill>
              </a:rPr>
              <a:t>: </a:t>
            </a:r>
            <a:r>
              <a:rPr lang="en-US" dirty="0" err="1">
                <a:solidFill>
                  <a:srgbClr val="000000"/>
                </a:solidFill>
              </a:rPr>
              <a:t>Allplex</a:t>
            </a:r>
            <a:r>
              <a:rPr lang="en-US" dirty="0">
                <a:solidFill>
                  <a:srgbClr val="000000"/>
                </a:solidFill>
              </a:rPr>
              <a:t>™ SARS-CoV-2 Assay (multiplex Real-time PCR) II Gen.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CF50B61-17DC-0C47-9FB7-41E7A0B7D13D}"/>
              </a:ext>
            </a:extLst>
          </p:cNvPr>
          <p:cNvSpPr txBox="1"/>
          <p:nvPr/>
        </p:nvSpPr>
        <p:spPr>
          <a:xfrm>
            <a:off x="8694492" y="328246"/>
            <a:ext cx="3283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accent2">
                    <a:lumMod val="75000"/>
                  </a:schemeClr>
                </a:solidFill>
              </a:rPr>
              <a:t>MATERIALI E METODI . 2</a:t>
            </a:r>
          </a:p>
        </p:txBody>
      </p:sp>
    </p:spTree>
    <p:extLst>
      <p:ext uri="{BB962C8B-B14F-4D97-AF65-F5344CB8AC3E}">
        <p14:creationId xmlns:p14="http://schemas.microsoft.com/office/powerpoint/2010/main" val="107310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105FEB60-7A23-6F48-ABE3-91BC6301E9D0}"/>
              </a:ext>
            </a:extLst>
          </p:cNvPr>
          <p:cNvCxnSpPr/>
          <p:nvPr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A622019-E20B-8345-9357-716468822DF7}"/>
              </a:ext>
            </a:extLst>
          </p:cNvPr>
          <p:cNvSpPr txBox="1"/>
          <p:nvPr/>
        </p:nvSpPr>
        <p:spPr>
          <a:xfrm>
            <a:off x="10199074" y="328246"/>
            <a:ext cx="1792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accent2">
                    <a:lumMod val="75000"/>
                  </a:schemeClr>
                </a:solidFill>
              </a:rPr>
              <a:t>RISULTATI . 1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95AAA1A-0FA2-A045-861E-A89B05509089}"/>
              </a:ext>
            </a:extLst>
          </p:cNvPr>
          <p:cNvSpPr txBox="1"/>
          <p:nvPr/>
        </p:nvSpPr>
        <p:spPr>
          <a:xfrm>
            <a:off x="768974" y="1594009"/>
            <a:ext cx="1901952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52 pazienti con IMID ed infezione da SARS-CoV-2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8F8069F8-8B59-3144-A744-4A36ACA48C61}"/>
              </a:ext>
            </a:extLst>
          </p:cNvPr>
          <p:cNvCxnSpPr>
            <a:cxnSpLocks/>
          </p:cNvCxnSpPr>
          <p:nvPr/>
        </p:nvCxnSpPr>
        <p:spPr>
          <a:xfrm>
            <a:off x="1719950" y="3238801"/>
            <a:ext cx="4374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F96F96A-1AF9-974A-9DE4-98FE260C4C1B}"/>
              </a:ext>
            </a:extLst>
          </p:cNvPr>
          <p:cNvSpPr txBox="1"/>
          <p:nvPr/>
        </p:nvSpPr>
        <p:spPr>
          <a:xfrm>
            <a:off x="2242860" y="2955770"/>
            <a:ext cx="1387305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/>
              <a:t>12 pazienti esclusi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9CE30AC-E32D-A84A-9A3E-856F4438A545}"/>
              </a:ext>
            </a:extLst>
          </p:cNvPr>
          <p:cNvSpPr txBox="1"/>
          <p:nvPr/>
        </p:nvSpPr>
        <p:spPr>
          <a:xfrm>
            <a:off x="768974" y="4097533"/>
            <a:ext cx="1901952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40 pazienti inclusi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CA5D866-379D-2F4B-B0E7-F6165D092A19}"/>
              </a:ext>
            </a:extLst>
          </p:cNvPr>
          <p:cNvSpPr txBox="1"/>
          <p:nvPr/>
        </p:nvSpPr>
        <p:spPr>
          <a:xfrm>
            <a:off x="768974" y="4856267"/>
            <a:ext cx="1901952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16 controlli sierologia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C8A8AFD-4ADC-F44E-B8E1-9D88385BD671}"/>
              </a:ext>
            </a:extLst>
          </p:cNvPr>
          <p:cNvSpPr txBox="1"/>
          <p:nvPr/>
        </p:nvSpPr>
        <p:spPr>
          <a:xfrm>
            <a:off x="768974" y="5513433"/>
            <a:ext cx="1901952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10 controlli test fecale</a:t>
            </a: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D673D4A7-EFA9-FF46-AA5A-CB3A45CD7F2A}"/>
              </a:ext>
            </a:extLst>
          </p:cNvPr>
          <p:cNvCxnSpPr>
            <a:cxnSpLocks/>
          </p:cNvCxnSpPr>
          <p:nvPr/>
        </p:nvCxnSpPr>
        <p:spPr>
          <a:xfrm>
            <a:off x="1684983" y="2425006"/>
            <a:ext cx="18523" cy="16463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638E6E9-58D8-0249-8E38-C9CBC2CECC25}"/>
              </a:ext>
            </a:extLst>
          </p:cNvPr>
          <p:cNvSpPr txBox="1"/>
          <p:nvPr/>
        </p:nvSpPr>
        <p:spPr>
          <a:xfrm>
            <a:off x="3630165" y="2955770"/>
            <a:ext cx="227426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200" dirty="0"/>
              <a:t>Non contattabili (2)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200" dirty="0"/>
              <a:t>Non disponibili (6)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200" dirty="0"/>
              <a:t>Già vaccinati (4)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3986180A-C958-B648-B6FD-CD071498A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0728" y="1462318"/>
            <a:ext cx="6168978" cy="48751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1C6B0C6-9D6A-334B-9229-89328F64B190}"/>
              </a:ext>
            </a:extLst>
          </p:cNvPr>
          <p:cNvSpPr txBox="1"/>
          <p:nvPr/>
        </p:nvSpPr>
        <p:spPr>
          <a:xfrm>
            <a:off x="1576321" y="4484335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423320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105FEB60-7A23-6F48-ABE3-91BC6301E9D0}"/>
              </a:ext>
            </a:extLst>
          </p:cNvPr>
          <p:cNvCxnSpPr/>
          <p:nvPr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A622019-E20B-8345-9357-716468822DF7}"/>
              </a:ext>
            </a:extLst>
          </p:cNvPr>
          <p:cNvSpPr txBox="1"/>
          <p:nvPr/>
        </p:nvSpPr>
        <p:spPr>
          <a:xfrm>
            <a:off x="10199074" y="328246"/>
            <a:ext cx="1792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accent2">
                    <a:lumMod val="75000"/>
                  </a:schemeClr>
                </a:solidFill>
              </a:rPr>
              <a:t>RISULTATI . 2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A96DEAE-8E49-DA47-AC04-68D56C673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15" y="1343690"/>
            <a:ext cx="5974485" cy="403520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F9E9524-1ABC-C94A-B2D0-3E2CFD6DB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518" y="3888187"/>
            <a:ext cx="5745182" cy="256775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403E3BC-AC3F-6041-AA2B-9B922D9A8A56}"/>
              </a:ext>
            </a:extLst>
          </p:cNvPr>
          <p:cNvSpPr txBox="1"/>
          <p:nvPr/>
        </p:nvSpPr>
        <p:spPr>
          <a:xfrm>
            <a:off x="8508058" y="2304972"/>
            <a:ext cx="116410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IMID </a:t>
            </a:r>
            <a:r>
              <a:rPr lang="it-IT" dirty="0" err="1"/>
              <a:t>n</a:t>
            </a:r>
            <a:r>
              <a:rPr lang="it-IT" dirty="0"/>
              <a:t>=40</a:t>
            </a:r>
          </a:p>
        </p:txBody>
      </p:sp>
    </p:spTree>
    <p:extLst>
      <p:ext uri="{BB962C8B-B14F-4D97-AF65-F5344CB8AC3E}">
        <p14:creationId xmlns:p14="http://schemas.microsoft.com/office/powerpoint/2010/main" val="201334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105FEB60-7A23-6F48-ABE3-91BC6301E9D0}"/>
              </a:ext>
            </a:extLst>
          </p:cNvPr>
          <p:cNvCxnSpPr/>
          <p:nvPr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A622019-E20B-8345-9357-716468822DF7}"/>
              </a:ext>
            </a:extLst>
          </p:cNvPr>
          <p:cNvSpPr txBox="1"/>
          <p:nvPr/>
        </p:nvSpPr>
        <p:spPr>
          <a:xfrm>
            <a:off x="10199074" y="328246"/>
            <a:ext cx="1792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accent2">
                    <a:lumMod val="75000"/>
                  </a:schemeClr>
                </a:solidFill>
              </a:rPr>
              <a:t>RISULTATI . 3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7BC0AF9-32B9-7949-832A-AFA8CB096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05" y="1497508"/>
            <a:ext cx="6084782" cy="485933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968C60D-F0D6-7747-B665-03D8468D9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899" y="3715636"/>
            <a:ext cx="5652694" cy="451652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5B63508D-B129-C74B-887A-53047FD5F89D}"/>
              </a:ext>
            </a:extLst>
          </p:cNvPr>
          <p:cNvSpPr/>
          <p:nvPr/>
        </p:nvSpPr>
        <p:spPr>
          <a:xfrm>
            <a:off x="10544175" y="3429000"/>
            <a:ext cx="1300163" cy="900113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7637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105FEB60-7A23-6F48-ABE3-91BC6301E9D0}"/>
              </a:ext>
            </a:extLst>
          </p:cNvPr>
          <p:cNvCxnSpPr/>
          <p:nvPr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A622019-E20B-8345-9357-716468822DF7}"/>
              </a:ext>
            </a:extLst>
          </p:cNvPr>
          <p:cNvSpPr txBox="1"/>
          <p:nvPr/>
        </p:nvSpPr>
        <p:spPr>
          <a:xfrm>
            <a:off x="10199074" y="328246"/>
            <a:ext cx="1792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accent2">
                    <a:lumMod val="75000"/>
                  </a:schemeClr>
                </a:solidFill>
              </a:rPr>
              <a:t>RISULTATI . 4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19ACA8A-1AA1-224A-8AC8-6539A0A31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401" y="1143877"/>
            <a:ext cx="5417357" cy="565697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BEBED27-63E2-BE44-962D-25C4FAF11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0287" y="1143877"/>
            <a:ext cx="3875312" cy="565697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666BFB5-D085-5247-BCE1-F1B8CE639979}"/>
              </a:ext>
            </a:extLst>
          </p:cNvPr>
          <p:cNvSpPr txBox="1"/>
          <p:nvPr/>
        </p:nvSpPr>
        <p:spPr>
          <a:xfrm>
            <a:off x="5000625" y="563511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10560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105FEB60-7A23-6F48-ABE3-91BC6301E9D0}"/>
              </a:ext>
            </a:extLst>
          </p:cNvPr>
          <p:cNvCxnSpPr/>
          <p:nvPr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A622019-E20B-8345-9357-716468822DF7}"/>
              </a:ext>
            </a:extLst>
          </p:cNvPr>
          <p:cNvSpPr txBox="1"/>
          <p:nvPr/>
        </p:nvSpPr>
        <p:spPr>
          <a:xfrm>
            <a:off x="10199074" y="328246"/>
            <a:ext cx="1792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accent2">
                    <a:lumMod val="75000"/>
                  </a:schemeClr>
                </a:solidFill>
              </a:rPr>
              <a:t>RISULTATI . 5</a:t>
            </a:r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12319AF8-BA81-9747-88B9-F55B6905067E}"/>
              </a:ext>
            </a:extLst>
          </p:cNvPr>
          <p:cNvSpPr txBox="1">
            <a:spLocks/>
          </p:cNvSpPr>
          <p:nvPr/>
        </p:nvSpPr>
        <p:spPr>
          <a:xfrm>
            <a:off x="3108960" y="4783455"/>
            <a:ext cx="3151064" cy="353091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 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F129539-5C3E-914A-AA65-1D2C22F2B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787" y="2040738"/>
            <a:ext cx="8277962" cy="2776524"/>
          </a:xfrm>
          <a:prstGeom prst="rect">
            <a:avLst/>
          </a:prstGeom>
        </p:spPr>
      </p:pic>
      <p:sp>
        <p:nvSpPr>
          <p:cNvPr id="11" name="Ovale 10">
            <a:extLst>
              <a:ext uri="{FF2B5EF4-FFF2-40B4-BE49-F238E27FC236}">
                <a16:creationId xmlns:a16="http://schemas.microsoft.com/office/drawing/2014/main" id="{4666279F-8E91-7044-9CF6-5A691F9B26EF}"/>
              </a:ext>
            </a:extLst>
          </p:cNvPr>
          <p:cNvSpPr/>
          <p:nvPr/>
        </p:nvSpPr>
        <p:spPr>
          <a:xfrm>
            <a:off x="7972425" y="3945725"/>
            <a:ext cx="1300163" cy="900113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41006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</TotalTime>
  <Words>487</Words>
  <Application>Microsoft Office PowerPoint</Application>
  <PresentationFormat>Widescreen</PresentationFormat>
  <Paragraphs>90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Ugo Grossi</dc:creator>
  <cp:lastModifiedBy>PCS-04</cp:lastModifiedBy>
  <cp:revision>18</cp:revision>
  <dcterms:created xsi:type="dcterms:W3CDTF">2021-10-08T08:12:15Z</dcterms:created>
  <dcterms:modified xsi:type="dcterms:W3CDTF">2021-10-09T12:36:29Z</dcterms:modified>
</cp:coreProperties>
</file>